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3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ink/ink1.xml" ContentType="application/inkml+xml"/>
  <Override PartName="/ppt/ink/ink2.xml" ContentType="application/inkml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1" r:id="rId1"/>
    <p:sldMasterId id="2147483743" r:id="rId2"/>
    <p:sldMasterId id="2147483754" r:id="rId3"/>
    <p:sldMasterId id="2147483766" r:id="rId4"/>
  </p:sldMasterIdLst>
  <p:notesMasterIdLst>
    <p:notesMasterId r:id="rId26"/>
  </p:notesMasterIdLst>
  <p:sldIdLst>
    <p:sldId id="285" r:id="rId5"/>
    <p:sldId id="289" r:id="rId6"/>
    <p:sldId id="290" r:id="rId7"/>
    <p:sldId id="291" r:id="rId8"/>
    <p:sldId id="258" r:id="rId9"/>
    <p:sldId id="292" r:id="rId10"/>
    <p:sldId id="1112" r:id="rId11"/>
    <p:sldId id="1117" r:id="rId12"/>
    <p:sldId id="1113" r:id="rId13"/>
    <p:sldId id="1115" r:id="rId14"/>
    <p:sldId id="1116" r:id="rId15"/>
    <p:sldId id="257" r:id="rId16"/>
    <p:sldId id="1114" r:id="rId17"/>
    <p:sldId id="1118" r:id="rId18"/>
    <p:sldId id="293" r:id="rId19"/>
    <p:sldId id="1669" r:id="rId20"/>
    <p:sldId id="1671" r:id="rId21"/>
    <p:sldId id="1672" r:id="rId22"/>
    <p:sldId id="259" r:id="rId23"/>
    <p:sldId id="1673" r:id="rId24"/>
    <p:sldId id="261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C2340"/>
    <a:srgbClr val="F05A21"/>
    <a:srgbClr val="495A70"/>
    <a:srgbClr val="DBDE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83"/>
    <p:restoredTop sz="94722"/>
  </p:normalViewPr>
  <p:slideViewPr>
    <p:cSldViewPr snapToGrid="0">
      <p:cViewPr varScale="1">
        <p:scale>
          <a:sx n="75" d="100"/>
          <a:sy n="75" d="100"/>
        </p:scale>
        <p:origin x="95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2.13592" units="1/cm"/>
          <inkml:channelProperty channel="Y" name="resolution" value="62.06897" units="1/cm"/>
          <inkml:channelProperty channel="T" name="resolution" value="1" units="1/dev"/>
        </inkml:channelProperties>
      </inkml:inkSource>
      <inkml:timestamp xml:id="ts0" timeString="2022-12-22T23:30:22.955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2.13592" units="1/cm"/>
          <inkml:channelProperty channel="Y" name="resolution" value="62.06897" units="1/cm"/>
          <inkml:channelProperty channel="T" name="resolution" value="1" units="1/dev"/>
        </inkml:channelProperties>
      </inkml:inkSource>
      <inkml:timestamp xml:id="ts0" timeString="2022-12-22T23:30:24.766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0E05FB-5F90-4931-B965-0E045F9180CA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7FC349-5D5A-44DF-A137-C97A0AAD77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4367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8ED76F-5CAF-6C3F-AA8B-52D6676188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6C4EBA1-849B-C174-BDE3-87EC09BFB3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C15430B-ABEA-4CB9-7BDD-EAA524C504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With the demonstrations of quantum supremacy, we are entering the NISQ era of quantum computing, where NISQ refers to the noisy intermediate scale quantum devices [9]. There is a growing consensus that NISQ devices may and useful applications in the near term. One of the most promising directions is the quantum neural network (QNN) [10, 11, 12]. QNN takes the parameterized quantum circuit (PQC) [13] as a learning model, which is a quantum analogue of the classical neural network.</a:t>
            </a:r>
          </a:p>
          <a:p>
            <a:endParaRPr lang="en-US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https://arxiv.org/pdf/2302.03244</a:t>
            </a:r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A08558-D6FA-B637-BBFF-C98D7C78BC1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Times New Roman"/>
                <a:cs typeface="Times New Roman"/>
                <a:sym typeface="Times New Roman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t>16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222254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FF0977-DFE9-A0D3-08CB-F07F4943FC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08FE83F-5DBA-BC9F-44AC-A3997F5759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9CD4697-5641-4287-92E0-13C9821F8B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DC56D5-B814-9F01-C709-63372F86DBF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410721E-ABB8-4B09-9724-4399F69F3AAD}" type="slidenum">
              <a:rPr kumimoji="0" lang="en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918904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CEBF2C1-8001-B542-83C6-5EFEEEDAF18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351894" y="2101860"/>
            <a:ext cx="3713193" cy="1327140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C7026FE-7778-5244-A1E3-93D4968B8C89}"/>
              </a:ext>
            </a:extLst>
          </p:cNvPr>
          <p:cNvCxnSpPr>
            <a:cxnSpLocks/>
          </p:cNvCxnSpPr>
          <p:nvPr userDrawn="1"/>
        </p:nvCxnSpPr>
        <p:spPr>
          <a:xfrm flipH="1">
            <a:off x="1430402" y="3583417"/>
            <a:ext cx="3634685" cy="0"/>
          </a:xfrm>
          <a:prstGeom prst="line">
            <a:avLst/>
          </a:prstGeom>
          <a:ln w="25400">
            <a:solidFill>
              <a:srgbClr val="F15A2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60642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ver">
    <p:bg>
      <p:bgPr>
        <a:solidFill>
          <a:srgbClr val="0C23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8AEE80C-064F-9F43-97D7-3D9304366B0D}"/>
              </a:ext>
            </a:extLst>
          </p:cNvPr>
          <p:cNvSpPr txBox="1"/>
          <p:nvPr userDrawn="1"/>
        </p:nvSpPr>
        <p:spPr>
          <a:xfrm>
            <a:off x="4709855" y="3184121"/>
            <a:ext cx="4800416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One UTSA Circle</a:t>
            </a:r>
          </a:p>
          <a:p>
            <a:r>
              <a:rPr lang="en-US"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San Antonio, TX, 78249</a:t>
            </a:r>
          </a:p>
          <a:p>
            <a:r>
              <a:rPr lang="en-US" sz="2400" b="1" err="1">
                <a:solidFill>
                  <a:srgbClr val="F26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utsa.edu</a:t>
            </a:r>
            <a:endParaRPr lang="en-US" sz="2400" b="1">
              <a:solidFill>
                <a:srgbClr val="F26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B58FF1-A691-3540-8265-6F3C2E88C5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682232" y="2524984"/>
            <a:ext cx="2210826" cy="2210826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C37B429-BAA6-534F-9145-3EB261AC982A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4213691" y="2627013"/>
            <a:ext cx="7552" cy="2006768"/>
          </a:xfrm>
          <a:prstGeom prst="line">
            <a:avLst/>
          </a:prstGeom>
          <a:ln w="25400">
            <a:solidFill>
              <a:srgbClr val="F15A2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69119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348B56-38FA-4C5C-9D76-91A620347216}" type="datetime1">
              <a:rPr lang="en-US" smtClean="0"/>
              <a:t>5/7/2025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Quantum Computing: From a Layperson to a Programmer in 30 Steps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9596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B0DD22-42D0-320D-3E78-CF32ABDB4D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48363F-59ED-6C4E-82A2-AF45C72E95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BC42D6-D287-B62C-F89A-443EC20144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5038E-1BD2-41F1-B222-6D2E6C8AAC8C}" type="datetimeFigureOut">
              <a:rPr lang="en-DE" smtClean="0"/>
              <a:t>05/07/2025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AA9BCE-6D07-3AB4-F643-B36D80B744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BB8217-C57E-7BDC-848C-538EB5F8DC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71F18A-A8C8-41FA-8B4D-24A05936CFEF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620867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9CFEA1-7D2C-73C1-FF26-201E77DC1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678574-D8AB-2BA6-6A64-876511FF15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02BFF5-E9F9-93C0-5B31-D392F257F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5038E-1BD2-41F1-B222-6D2E6C8AAC8C}" type="datetimeFigureOut">
              <a:rPr lang="en-DE" smtClean="0"/>
              <a:t>05/07/2025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FCF81D-6302-B0B9-7050-4B389DDA3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19FC1B-25E0-CB72-03F8-407CFF299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71F18A-A8C8-41FA-8B4D-24A05936CFEF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7703376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41A548-6C1B-5C1A-0EDD-C0C8A077FE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1D3B45-93CC-9DD3-4DC1-95FB68A946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F29AE1-CCD7-D882-9A5C-2CAEB7110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5038E-1BD2-41F1-B222-6D2E6C8AAC8C}" type="datetimeFigureOut">
              <a:rPr lang="en-DE" smtClean="0"/>
              <a:t>05/07/2025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AE3F90-C7C9-B7AB-7798-AB5DD358B6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EE0AD5-1330-DB15-DE7D-266C2F592A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71F18A-A8C8-41FA-8B4D-24A05936CFEF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6876512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5EF926-F956-5378-F630-BDB73122F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C4BE48-352A-F1CE-F60F-6F1F7F3A3A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753A88-696D-749F-5A7A-0EC394D781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C44CE9-6D57-AD37-5396-399E2BFD8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5038E-1BD2-41F1-B222-6D2E6C8AAC8C}" type="datetimeFigureOut">
              <a:rPr lang="en-DE" smtClean="0"/>
              <a:t>05/07/2025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C91624-F038-E030-6564-5EE5A44034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A061B2-EDF8-D1F5-4D79-B44AB206C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71F18A-A8C8-41FA-8B4D-24A05936CFEF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7515221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FA41ED-008F-EAE0-EA84-AEA75C7A2F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319A49-56BA-C963-7973-EB984C5C4B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4F27AC-17DB-6A82-B5F6-9B33AED10C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576A764-943B-3899-90EB-4C1DF9C1311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5D28B7A-EB31-713C-62E6-9629487135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7E251E4-F9B3-2A18-67D8-AACE23B515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5038E-1BD2-41F1-B222-6D2E6C8AAC8C}" type="datetimeFigureOut">
              <a:rPr lang="en-DE" smtClean="0"/>
              <a:t>05/07/2025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E4F4CAB-787D-0EE9-14EA-BB5A06E4F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D3AE16A-0913-AF74-F2E0-60A40DDD9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71F18A-A8C8-41FA-8B4D-24A05936CFEF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58241156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18714-C9E1-6DB3-347A-676C7F807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EA9493B-2583-1A89-6D0B-F6A5B33026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5038E-1BD2-41F1-B222-6D2E6C8AAC8C}" type="datetimeFigureOut">
              <a:rPr lang="en-DE" smtClean="0"/>
              <a:t>05/07/2025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F80E14-420B-192C-5BE4-243DB445E6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7E3E7E-472F-CF97-B05A-88B912BED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71F18A-A8C8-41FA-8B4D-24A05936CFEF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1184738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69C4A2-1CEE-7CD1-FB91-BDEC60C2DC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5038E-1BD2-41F1-B222-6D2E6C8AAC8C}" type="datetimeFigureOut">
              <a:rPr lang="en-DE" smtClean="0"/>
              <a:t>05/07/2025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74DE34-CB21-434C-2A4F-C3A657A707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5C10BD-C548-2F25-0ECA-4C6F4C2D16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71F18A-A8C8-41FA-8B4D-24A05936CFEF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3326487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CF0510-74B3-C0DB-0FE9-556E9F8F44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D5D0A6-A643-367D-6135-7D5F812325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666A30-CDD6-9525-CA98-68539ECEE0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698EC4-56DD-5C24-06EC-2DC4ECAC07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5038E-1BD2-41F1-B222-6D2E6C8AAC8C}" type="datetimeFigureOut">
              <a:rPr lang="en-DE" smtClean="0"/>
              <a:t>05/07/2025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2EECB1-E6CB-B2B1-F67A-9993F61B35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CF848E-86EE-2430-51E6-98EBB111EE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71F18A-A8C8-41FA-8B4D-24A05936CFEF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983169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ver">
    <p:bg>
      <p:bgPr>
        <a:solidFill>
          <a:srgbClr val="0C23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CEBF2C1-8001-B542-83C6-5EFEEEDAF18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351894" y="2101860"/>
            <a:ext cx="3713193" cy="1327140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C7026FE-7778-5244-A1E3-93D4968B8C89}"/>
              </a:ext>
            </a:extLst>
          </p:cNvPr>
          <p:cNvCxnSpPr>
            <a:cxnSpLocks/>
          </p:cNvCxnSpPr>
          <p:nvPr userDrawn="1"/>
        </p:nvCxnSpPr>
        <p:spPr>
          <a:xfrm flipH="1">
            <a:off x="1430402" y="3583417"/>
            <a:ext cx="3634685" cy="0"/>
          </a:xfrm>
          <a:prstGeom prst="line">
            <a:avLst/>
          </a:prstGeom>
          <a:ln w="25400">
            <a:solidFill>
              <a:srgbClr val="F15A2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752225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33E5CA-CFB6-A8B3-F1CE-5159E5ACEA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A4E60F8-9660-269D-2D93-EBCDD7AE41B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BD5B78-F085-150E-FDAA-ABBCEEAFE9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AF7732-E1FB-1735-5C50-3BCF7E20C2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5038E-1BD2-41F1-B222-6D2E6C8AAC8C}" type="datetimeFigureOut">
              <a:rPr lang="en-DE" smtClean="0"/>
              <a:t>05/07/2025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EB914A-70CE-49EE-1E13-0885441367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08C058-B7DC-A563-488D-5E4B38F8A1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71F18A-A8C8-41FA-8B4D-24A05936CFEF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3258890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89A3C-4577-B719-935A-9EA6E74BE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B637D45-815F-ED33-24AD-67871C32AC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4F96CD-E654-5E80-26B3-B831D3653A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5038E-1BD2-41F1-B222-6D2E6C8AAC8C}" type="datetimeFigureOut">
              <a:rPr lang="en-DE" smtClean="0"/>
              <a:t>05/07/2025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E493E3-38A1-7321-225D-9F5B19DA84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EBFD28-33E3-F7D6-FA13-69DF648D2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71F18A-A8C8-41FA-8B4D-24A05936CFEF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88003207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850D7CA-754B-D84C-2E40-48BBD9527B4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3AC8D9A-9F4E-E248-6720-5E8810DDD1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348B48-2016-F59D-065F-9CB78CE1FB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5038E-1BD2-41F1-B222-6D2E6C8AAC8C}" type="datetimeFigureOut">
              <a:rPr lang="en-DE" smtClean="0"/>
              <a:t>05/07/2025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37F6CA-72A7-3550-AA1A-6174FAEF6D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7CF912-5BD2-F77C-66B5-2574C9E38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71F18A-A8C8-41FA-8B4D-24A05936CFEF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31974188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EA67E988-5919-57BB-C7DE-D3EAD38A30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17870" y="6209925"/>
            <a:ext cx="11155680" cy="45719"/>
          </a:xfrm>
          <a:custGeom>
            <a:avLst/>
            <a:gdLst>
              <a:gd name="connsiteX0" fmla="*/ 0 w 8715708"/>
              <a:gd name="connsiteY0" fmla="*/ 0 h 45719"/>
              <a:gd name="connsiteX1" fmla="*/ 3694525 w 8715708"/>
              <a:gd name="connsiteY1" fmla="*/ 0 h 45719"/>
              <a:gd name="connsiteX2" fmla="*/ 5021183 w 8715708"/>
              <a:gd name="connsiteY2" fmla="*/ 0 h 45719"/>
              <a:gd name="connsiteX3" fmla="*/ 8715708 w 8715708"/>
              <a:gd name="connsiteY3" fmla="*/ 0 h 45719"/>
              <a:gd name="connsiteX4" fmla="*/ 8715708 w 8715708"/>
              <a:gd name="connsiteY4" fmla="*/ 45719 h 45719"/>
              <a:gd name="connsiteX5" fmla="*/ 5021183 w 8715708"/>
              <a:gd name="connsiteY5" fmla="*/ 45719 h 45719"/>
              <a:gd name="connsiteX6" fmla="*/ 3694525 w 8715708"/>
              <a:gd name="connsiteY6" fmla="*/ 45719 h 45719"/>
              <a:gd name="connsiteX7" fmla="*/ 0 w 8715708"/>
              <a:gd name="connsiteY7" fmla="*/ 45719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15708" h="45719">
                <a:moveTo>
                  <a:pt x="0" y="0"/>
                </a:moveTo>
                <a:lnTo>
                  <a:pt x="3694525" y="0"/>
                </a:lnTo>
                <a:lnTo>
                  <a:pt x="5021183" y="0"/>
                </a:lnTo>
                <a:lnTo>
                  <a:pt x="8715708" y="0"/>
                </a:lnTo>
                <a:lnTo>
                  <a:pt x="8715708" y="45719"/>
                </a:lnTo>
                <a:lnTo>
                  <a:pt x="5021183" y="45719"/>
                </a:lnTo>
                <a:lnTo>
                  <a:pt x="3694525" y="45719"/>
                </a:lnTo>
                <a:lnTo>
                  <a:pt x="0" y="4571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2327B2-BA4B-2C04-0751-5CB63D4AA4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208" y="978408"/>
            <a:ext cx="11155680" cy="3429000"/>
          </a:xfrm>
        </p:spPr>
        <p:txBody>
          <a:bodyPr anchor="t">
            <a:normAutofit/>
          </a:bodyPr>
          <a:lstStyle>
            <a:lvl1pPr algn="l">
              <a:defRPr sz="7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201176-DC7A-4C3D-3D8F-352526DA7B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1208" y="4480560"/>
            <a:ext cx="7104888" cy="1399032"/>
          </a:xfrm>
        </p:spPr>
        <p:txBody>
          <a:bodyPr anchor="b">
            <a:normAutofit/>
          </a:bodyPr>
          <a:lstStyle>
            <a:lvl1pPr marL="0" indent="0" algn="l">
              <a:buNone/>
              <a:defRPr sz="2200" i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7DC221-9A2E-7459-102F-C3CFB27CC3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020671-6F7D-3A03-EEC1-661A87F96F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453D3A-E0F9-8386-2A6C-96671FBB1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04530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26D03-149A-DAB3-4B2A-E9B74F2E2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C1E73D-41A7-9934-0990-9208B95232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BB2A3F-E719-673C-5D56-F663712D0E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AE594A-52F5-D85E-343C-ADFEE3C72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7D5C9C-B2E2-FC26-E459-9E880EF97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1857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9D51F-B2D5-2804-4F7C-C99850FBD0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5020056" cy="4288536"/>
          </a:xfrm>
        </p:spPr>
        <p:txBody>
          <a:bodyPr anchor="t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FE5516-03B6-C488-EB4A-68AE681EDF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1208" y="5266944"/>
            <a:ext cx="5020056" cy="1088136"/>
          </a:xfrm>
        </p:spPr>
        <p:txBody>
          <a:bodyPr anchor="b">
            <a:normAutofit/>
          </a:bodyPr>
          <a:lstStyle>
            <a:lvl1pPr marL="0" indent="0">
              <a:buNone/>
              <a:defRPr sz="2200" i="1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ECB4D7-49A7-D050-70B9-11A1E2D445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9A913F-AD00-C1EE-B01A-8590671C0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4FC386-B2AF-6FAD-D053-E22D48CD7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E1E1B67-3BFF-F04B-52F4-7E724FB3B24D}"/>
              </a:ext>
            </a:extLst>
          </p:cNvPr>
          <p:cNvSpPr/>
          <p:nvPr/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31596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E3B21-CF4D-1B01-0F4E-D32C1B218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B39FF2-6858-B514-B695-58442557D0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1208" y="2578608"/>
            <a:ext cx="5166360" cy="37673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A30130-974D-B91D-5B93-EC52AABDB5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19672" y="2578608"/>
            <a:ext cx="5166360" cy="37673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5BED99-6FD7-9C6B-1152-A6E42715B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253AAC-5967-2565-A715-82D3505ABF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B51313-69FB-E016-3CC1-62CA476ED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50987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3DF9D-B849-CE37-97E4-AD37F8806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11164824" cy="121615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D4C626-4008-960A-E601-6AA9F4BB8D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1208" y="2340864"/>
            <a:ext cx="5166360" cy="658368"/>
          </a:xfrm>
        </p:spPr>
        <p:txBody>
          <a:bodyPr anchor="b"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6E8D6C-AC07-ED6B-2EA8-9C40A5AEA7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21208" y="3035808"/>
            <a:ext cx="5166360" cy="33101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52617E-C6D9-246B-E7B7-8159DF17C0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19672" y="2340864"/>
            <a:ext cx="5166360" cy="658368"/>
          </a:xfrm>
        </p:spPr>
        <p:txBody>
          <a:bodyPr anchor="b"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BC2094-7EBC-02C5-5AB5-233E63080A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19672" y="3035808"/>
            <a:ext cx="5166360" cy="33101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3010BD2-59B4-FD2E-3C5E-C83AE60039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72B35C4-A654-7759-BDA0-94D9D1A21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55F4347-2EC0-CA6E-2637-8048456D7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47715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4716D-52F2-C7FB-83B1-2DA1AD375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6F4A371-AC27-6A28-32E6-74A28371BF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55941A-A24E-885D-E894-0326F4C400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D5E5B4-971F-FF6A-1B07-A5C853705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76773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9F431F-E6DC-4137-3092-A30A0A362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6AC814B-67B4-C70F-FA51-6205D5E2CB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EAA9C9-D895-DD20-1089-EA75EA428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9514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Arrow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2420807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50562-884C-9053-70C1-3B72A0B4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5020056" cy="2459736"/>
          </a:xfrm>
        </p:spPr>
        <p:txBody>
          <a:bodyPr anchor="t">
            <a:no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18F509-68F0-39D5-1A8B-CE246715AE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9672" y="987424"/>
            <a:ext cx="5166360" cy="5358384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58E37C-27CE-3A84-FC74-BDCCD8A9A3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1208" y="3575304"/>
            <a:ext cx="5020056" cy="2770632"/>
          </a:xfrm>
        </p:spPr>
        <p:txBody>
          <a:bodyPr>
            <a:normAutofit/>
          </a:bodyPr>
          <a:lstStyle>
            <a:lvl1pPr marL="0" indent="0">
              <a:buNone/>
              <a:defRPr sz="220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A95F79-E23E-11D2-40BF-66ED340195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57F7FC-06F3-3D89-5D1A-4EC4B1D735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54ACD5-6E0B-5713-DC9A-41E9D62AB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88657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B2D45-7CDB-D38C-2AAE-273F79767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5020056" cy="2459736"/>
          </a:xfrm>
        </p:spPr>
        <p:txBody>
          <a:bodyPr anchor="t">
            <a:no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CBF0855-1744-56E4-B115-3A3C5EA783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519672" y="987424"/>
            <a:ext cx="5166360" cy="535838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5E8A1D-28AE-4A19-BD96-401D4822A5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1208" y="3575304"/>
            <a:ext cx="5020056" cy="2770632"/>
          </a:xfrm>
        </p:spPr>
        <p:txBody>
          <a:bodyPr>
            <a:normAutofit/>
          </a:bodyPr>
          <a:lstStyle>
            <a:lvl1pPr marL="0" indent="0">
              <a:buNone/>
              <a:defRPr sz="220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327DDB-CE95-4C89-DFC5-7DDBFC24E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22C835-F3B5-943C-FFC4-D5BA9666A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709891-6E3C-ADED-01DD-15FCED37A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98578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36771-E72D-FAD8-771E-3E196DD2E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B5BB827-257D-60D9-792F-E695900429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E5D2E7-C856-F78A-E88C-375474982A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DAB289-9591-51C9-9E3C-B6F2ACC6A6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FE037C-790D-7442-8E43-D2740B395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27092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2635151-A38B-3766-6A32-FF1DF7687D9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659368" y="978408"/>
            <a:ext cx="2551176" cy="536752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D132D1-640C-FB9A-AD6F-D845738349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21208" y="978408"/>
            <a:ext cx="8010144" cy="536752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55F80A-4BA7-8ED8-9A62-B921942726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E38113-D55A-A1A0-D1FE-53C95860F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919DDB-F89D-4B2D-21A2-82AF1D1023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2572D8-D485-1DB1-34B1-C35C61C89940}"/>
              </a:ext>
            </a:extLst>
          </p:cNvPr>
          <p:cNvSpPr/>
          <p:nvPr/>
        </p:nvSpPr>
        <p:spPr>
          <a:xfrm rot="5400000">
            <a:off x="8936623" y="3585018"/>
            <a:ext cx="5325734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14905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itle, 2 Content over Content"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6f899937cb_1_704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50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616" name="Google Shape;616;g6f899937cb_1_704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400" cy="18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617" name="Google Shape;617;g6f899937cb_1_704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400" cy="18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618" name="Google Shape;618;g6f899937cb_1_704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10972500" cy="18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9761396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Title Content and 2 Conten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g6f899937cb_1_126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50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g6f899937cb_1_126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400" cy="39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g6f899937cb_1_126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400" cy="18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g6f899937cb_1_126"/>
          <p:cNvSpPr txBox="1">
            <a:spLocks noGrp="1"/>
          </p:cNvSpPr>
          <p:nvPr>
            <p:ph type="body" idx="3"/>
          </p:nvPr>
        </p:nvSpPr>
        <p:spPr>
          <a:xfrm>
            <a:off x="6231960" y="3682080"/>
            <a:ext cx="5354400" cy="18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742126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20949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 Arrow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851958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 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672105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y Arrow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03874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y 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08898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8AEE80C-064F-9F43-97D7-3D9304366B0D}"/>
              </a:ext>
            </a:extLst>
          </p:cNvPr>
          <p:cNvSpPr txBox="1"/>
          <p:nvPr userDrawn="1"/>
        </p:nvSpPr>
        <p:spPr>
          <a:xfrm>
            <a:off x="4709855" y="3184121"/>
            <a:ext cx="4800416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One UTSA Circle</a:t>
            </a:r>
          </a:p>
          <a:p>
            <a:r>
              <a:rPr lang="en-US"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San Antonio, TX, 78249</a:t>
            </a:r>
          </a:p>
          <a:p>
            <a:r>
              <a:rPr lang="en-US" sz="2400" b="1" err="1">
                <a:solidFill>
                  <a:srgbClr val="F26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utsa.edu</a:t>
            </a:r>
            <a:endParaRPr lang="en-US" sz="2400" b="1">
              <a:solidFill>
                <a:srgbClr val="F26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B58FF1-A691-3540-8265-6F3C2E88C5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682232" y="2524984"/>
            <a:ext cx="2210826" cy="2210826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C37B429-BAA6-534F-9145-3EB261AC982A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4213691" y="2627013"/>
            <a:ext cx="7552" cy="2006768"/>
          </a:xfrm>
          <a:prstGeom prst="line">
            <a:avLst/>
          </a:prstGeom>
          <a:ln w="25400">
            <a:solidFill>
              <a:srgbClr val="F15A2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74349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59728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60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1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8DD1493B-E401-48BE-9EFD-1EA5ED75DABB}" type="datetime1">
              <a:rPr lang="en-US" smtClean="0"/>
              <a:t>5/7/2025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Introduction to Quantum Computing: From a Layperson to a Programmer in 30 Steps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84653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3" r:id="rId1"/>
  </p:sldLayoutIdLst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B33130E-FDFF-7D51-FC9C-EC6AE3857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BEE34B-8EDD-DD4A-EC35-BD2B4DB578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97AE7A-2310-3F0F-EE2F-F491DFA62A6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C15038E-1BD2-41F1-B222-6D2E6C8AAC8C}" type="datetimeFigureOut">
              <a:rPr lang="en-DE" smtClean="0"/>
              <a:t>05/07/2025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5A2DB2-3C10-2E84-BB59-6CD0DCF5390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2639A7-B3C2-DECE-DFA9-6A360D92FB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171F18A-A8C8-41FA-8B4D-24A05936CFEF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2845626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5" r:id="rId1"/>
    <p:sldLayoutId id="2147483756" r:id="rId2"/>
    <p:sldLayoutId id="2147483757" r:id="rId3"/>
    <p:sldLayoutId id="2147483758" r:id="rId4"/>
    <p:sldLayoutId id="2147483759" r:id="rId5"/>
    <p:sldLayoutId id="2147483760" r:id="rId6"/>
    <p:sldLayoutId id="2147483761" r:id="rId7"/>
    <p:sldLayoutId id="2147483762" r:id="rId8"/>
    <p:sldLayoutId id="2147483763" r:id="rId9"/>
    <p:sldLayoutId id="2147483764" r:id="rId10"/>
    <p:sldLayoutId id="214748376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31A28D7-6581-4956-AAE3-9104804DF5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11155680" cy="14630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CFCCA4-57A4-08A1-FC45-D2BBA66FAB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1208" y="2578608"/>
            <a:ext cx="11155680" cy="37673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FAA0F4-2442-8D45-3C3D-1B8F55C868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21208" y="641908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E80C50CD-E178-4744-9B35-B2F624D6C5E9}" type="datetimeFigureOut">
              <a:rPr lang="en-US" smtClean="0"/>
              <a:pPr/>
              <a:t>5/7/2025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03785E-FB42-1D54-92AC-D0A61A8FAB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21208" y="10058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C9CF34-1274-DB45-4809-90E5D244A9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57432" y="6419088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148CC95F-0247-41B6-91CF-DC97C76A708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2340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0.png"/><Relationship Id="rId3" Type="http://schemas.openxmlformats.org/officeDocument/2006/relationships/image" Target="../media/image34.png"/><Relationship Id="rId7" Type="http://schemas.openxmlformats.org/officeDocument/2006/relationships/image" Target="../media/image29.png"/><Relationship Id="rId12" Type="http://schemas.openxmlformats.org/officeDocument/2006/relationships/image" Target="../media/image35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38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80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5" Type="http://schemas.openxmlformats.org/officeDocument/2006/relationships/image" Target="../media/image3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Relationship Id="rId1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8.png"/><Relationship Id="rId18" Type="http://schemas.openxmlformats.org/officeDocument/2006/relationships/image" Target="../media/image53.png"/><Relationship Id="rId26" Type="http://schemas.openxmlformats.org/officeDocument/2006/relationships/image" Target="../media/image61.png"/><Relationship Id="rId3" Type="http://schemas.openxmlformats.org/officeDocument/2006/relationships/image" Target="../media/image34.png"/><Relationship Id="rId21" Type="http://schemas.openxmlformats.org/officeDocument/2006/relationships/image" Target="../media/image56.png"/><Relationship Id="rId7" Type="http://schemas.openxmlformats.org/officeDocument/2006/relationships/image" Target="../media/image42.png"/><Relationship Id="rId12" Type="http://schemas.openxmlformats.org/officeDocument/2006/relationships/image" Target="../media/image47.png"/><Relationship Id="rId17" Type="http://schemas.openxmlformats.org/officeDocument/2006/relationships/image" Target="../media/image52.png"/><Relationship Id="rId25" Type="http://schemas.openxmlformats.org/officeDocument/2006/relationships/image" Target="../media/image60.png"/><Relationship Id="rId33" Type="http://schemas.openxmlformats.org/officeDocument/2006/relationships/image" Target="../media/image68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51.png"/><Relationship Id="rId20" Type="http://schemas.openxmlformats.org/officeDocument/2006/relationships/image" Target="../media/image55.png"/><Relationship Id="rId29" Type="http://schemas.openxmlformats.org/officeDocument/2006/relationships/image" Target="../media/image64.png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24" Type="http://schemas.openxmlformats.org/officeDocument/2006/relationships/image" Target="../media/image59.png"/><Relationship Id="rId32" Type="http://schemas.openxmlformats.org/officeDocument/2006/relationships/image" Target="../media/image67.png"/><Relationship Id="rId5" Type="http://schemas.openxmlformats.org/officeDocument/2006/relationships/image" Target="../media/image40.png"/><Relationship Id="rId15" Type="http://schemas.openxmlformats.org/officeDocument/2006/relationships/image" Target="../media/image50.png"/><Relationship Id="rId23" Type="http://schemas.openxmlformats.org/officeDocument/2006/relationships/image" Target="../media/image58.png"/><Relationship Id="rId28" Type="http://schemas.openxmlformats.org/officeDocument/2006/relationships/image" Target="../media/image63.png"/><Relationship Id="rId10" Type="http://schemas.openxmlformats.org/officeDocument/2006/relationships/image" Target="../media/image45.png"/><Relationship Id="rId19" Type="http://schemas.openxmlformats.org/officeDocument/2006/relationships/image" Target="../media/image54.png"/><Relationship Id="rId31" Type="http://schemas.openxmlformats.org/officeDocument/2006/relationships/image" Target="../media/image66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Relationship Id="rId14" Type="http://schemas.openxmlformats.org/officeDocument/2006/relationships/image" Target="../media/image49.png"/><Relationship Id="rId22" Type="http://schemas.openxmlformats.org/officeDocument/2006/relationships/image" Target="../media/image57.png"/><Relationship Id="rId27" Type="http://schemas.openxmlformats.org/officeDocument/2006/relationships/image" Target="../media/image62.png"/><Relationship Id="rId30" Type="http://schemas.openxmlformats.org/officeDocument/2006/relationships/image" Target="../media/image65.png"/><Relationship Id="rId8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emf"/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6.png"/><Relationship Id="rId7" Type="http://schemas.openxmlformats.org/officeDocument/2006/relationships/image" Target="../media/image19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customXml" Target="../ink/ink2.xml"/><Relationship Id="rId9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A6D6886C-C008-EC42-856B-5C9731B0E1F3}"/>
              </a:ext>
            </a:extLst>
          </p:cNvPr>
          <p:cNvSpPr txBox="1"/>
          <p:nvPr/>
        </p:nvSpPr>
        <p:spPr>
          <a:xfrm>
            <a:off x="5284797" y="1247080"/>
            <a:ext cx="678831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Helvetica"/>
                <a:cs typeface="Helvetica"/>
              </a:rPr>
              <a:t>Deep Learning in Quantum Machine Learning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7DA96FE-C8E1-2C4B-BF90-0FA4D26CB14D}"/>
              </a:ext>
            </a:extLst>
          </p:cNvPr>
          <p:cNvSpPr txBox="1"/>
          <p:nvPr/>
        </p:nvSpPr>
        <p:spPr>
          <a:xfrm>
            <a:off x="1351895" y="4622496"/>
            <a:ext cx="48004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26000"/>
                </a:solidFill>
                <a:latin typeface="Helvetica"/>
                <a:cs typeface="Helvetica"/>
              </a:rPr>
              <a:t>Rob Grau</a:t>
            </a:r>
          </a:p>
        </p:txBody>
      </p:sp>
    </p:spTree>
    <p:extLst>
      <p:ext uri="{BB962C8B-B14F-4D97-AF65-F5344CB8AC3E}">
        <p14:creationId xmlns:p14="http://schemas.microsoft.com/office/powerpoint/2010/main" val="29807199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860E1F-7E6F-B4DE-6EAB-D58E097729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14CD764-9B32-C284-A0D0-305846E65403}"/>
              </a:ext>
            </a:extLst>
          </p:cNvPr>
          <p:cNvSpPr txBox="1"/>
          <p:nvPr/>
        </p:nvSpPr>
        <p:spPr>
          <a:xfrm>
            <a:off x="0" y="2212440"/>
            <a:ext cx="2295821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Hybrid</a:t>
            </a:r>
          </a:p>
          <a:p>
            <a:pPr algn="ctr"/>
            <a:r>
              <a:rPr lang="en-US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Quantum</a:t>
            </a:r>
          </a:p>
          <a:p>
            <a:pPr algn="ctr"/>
            <a:r>
              <a:rPr lang="en-US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ML</a:t>
            </a:r>
          </a:p>
        </p:txBody>
      </p:sp>
      <p:pic>
        <p:nvPicPr>
          <p:cNvPr id="3" name="Picture 2" descr="A diagram of a computer system&#10;&#10;AI-generated content may be incorrect.">
            <a:extLst>
              <a:ext uri="{FF2B5EF4-FFF2-40B4-BE49-F238E27FC236}">
                <a16:creationId xmlns:a16="http://schemas.microsoft.com/office/drawing/2014/main" id="{4389432B-E3C6-9B11-AAF3-E236EA9DFC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5192" y="0"/>
            <a:ext cx="9656808" cy="636387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3DCED5B-3725-0009-557C-0A69E8D9AB74}"/>
              </a:ext>
            </a:extLst>
          </p:cNvPr>
          <p:cNvSpPr txBox="1"/>
          <p:nvPr/>
        </p:nvSpPr>
        <p:spPr>
          <a:xfrm>
            <a:off x="1486501" y="6305685"/>
            <a:ext cx="99207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>
                <a:solidFill>
                  <a:schemeClr val="bg1"/>
                </a:solidFill>
                <a:latin typeface="Helvetica"/>
                <a:cs typeface="Helvetica"/>
              </a:rPr>
              <a:t>Source: </a:t>
            </a:r>
            <a:r>
              <a:rPr lang="en-US" sz="18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Marcello Benedetti et al, Parameterized quantum circuits as machine learning models, Quantum Science and Technology (2019)</a:t>
            </a:r>
            <a:endParaRPr lang="en-US" sz="1600" dirty="0">
              <a:solidFill>
                <a:schemeClr val="bg1"/>
              </a:solidFill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8590411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DCEE3F-4844-B000-CDA4-EC5466769A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5DC584F-9084-CCE3-0652-14D57BF24FE1}"/>
              </a:ext>
            </a:extLst>
          </p:cNvPr>
          <p:cNvSpPr txBox="1"/>
          <p:nvPr/>
        </p:nvSpPr>
        <p:spPr>
          <a:xfrm>
            <a:off x="1802952" y="470695"/>
            <a:ext cx="85860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Parameterized Quantum Circuit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1004CC-3A43-3DCC-8275-98ED73B3C8C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" y="1722185"/>
            <a:ext cx="12192000" cy="368595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AA85662-D5B9-3AFE-BCDE-7FD9ACE08DD2}"/>
              </a:ext>
            </a:extLst>
          </p:cNvPr>
          <p:cNvSpPr txBox="1"/>
          <p:nvPr/>
        </p:nvSpPr>
        <p:spPr>
          <a:xfrm>
            <a:off x="1486501" y="6305685"/>
            <a:ext cx="99207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>
                <a:solidFill>
                  <a:schemeClr val="bg1"/>
                </a:solidFill>
                <a:latin typeface="Helvetica"/>
                <a:cs typeface="Helvetica"/>
              </a:rPr>
              <a:t>Source: </a:t>
            </a:r>
            <a:r>
              <a:rPr lang="en-US" sz="18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Marcello Benedetti et al, Parameterized quantum circuits as machine learning models, Quantum Science and Technology (2019)</a:t>
            </a:r>
            <a:endParaRPr lang="en-US" sz="1600" dirty="0">
              <a:solidFill>
                <a:schemeClr val="bg1"/>
              </a:solidFill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5148080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7ABA19F-24BB-7044-AADD-DE0EE8183EBA}"/>
              </a:ext>
            </a:extLst>
          </p:cNvPr>
          <p:cNvSpPr txBox="1"/>
          <p:nvPr/>
        </p:nvSpPr>
        <p:spPr>
          <a:xfrm>
            <a:off x="701826" y="689902"/>
            <a:ext cx="565892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0B23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Ensemble QSVM Model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28FE14-0D71-0844-B918-779B9B77B105}"/>
              </a:ext>
            </a:extLst>
          </p:cNvPr>
          <p:cNvSpPr txBox="1"/>
          <p:nvPr/>
        </p:nvSpPr>
        <p:spPr>
          <a:xfrm>
            <a:off x="701827" y="1855694"/>
            <a:ext cx="4975960" cy="17030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457200" indent="-457200">
              <a:lnSpc>
                <a:spcPct val="150000"/>
              </a:lnSpc>
              <a:buSzPct val="75000"/>
              <a:buBlip>
                <a:blip r:embed="rId2"/>
              </a:buBlip>
            </a:pPr>
            <a:r>
              <a:rPr lang="en-US" dirty="0">
                <a:solidFill>
                  <a:srgbClr val="002060"/>
                </a:solidFill>
                <a:latin typeface="Arial"/>
                <a:cs typeface="Arial"/>
              </a:rPr>
              <a:t>ADNI dataset from Kaggle</a:t>
            </a:r>
          </a:p>
          <a:p>
            <a:pPr marL="457200" indent="-457200">
              <a:lnSpc>
                <a:spcPct val="150000"/>
              </a:lnSpc>
              <a:buSzPct val="75000"/>
              <a:buBlip>
                <a:blip r:embed="rId2"/>
              </a:buBlip>
            </a:pPr>
            <a:r>
              <a:rPr lang="en-US" dirty="0">
                <a:solidFill>
                  <a:srgbClr val="002060"/>
                </a:solidFill>
                <a:latin typeface="Arial"/>
                <a:cs typeface="Arial"/>
              </a:rPr>
              <a:t>VGG16 and ResNet50 used for training.</a:t>
            </a:r>
          </a:p>
          <a:p>
            <a:pPr marL="457200" indent="-457200">
              <a:lnSpc>
                <a:spcPct val="150000"/>
              </a:lnSpc>
              <a:buSzPct val="75000"/>
              <a:buBlip>
                <a:blip r:embed="rId2"/>
              </a:buBlip>
            </a:pPr>
            <a:r>
              <a:rPr lang="en-US" dirty="0">
                <a:solidFill>
                  <a:srgbClr val="002060"/>
                </a:solidFill>
                <a:latin typeface="Arial"/>
                <a:cs typeface="Arial"/>
              </a:rPr>
              <a:t>Model outputs flattened and concatenated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lnSpc>
                <a:spcPct val="150000"/>
              </a:lnSpc>
              <a:buSzPct val="75000"/>
              <a:buBlip>
                <a:blip r:embed="rId2"/>
              </a:buBlip>
            </a:pPr>
            <a:r>
              <a:rPr lang="en-US" dirty="0">
                <a:solidFill>
                  <a:srgbClr val="002060"/>
                </a:solidFill>
                <a:latin typeface="Arial"/>
                <a:cs typeface="Arial"/>
              </a:rPr>
              <a:t>Final layer is Quantum SVM</a:t>
            </a:r>
          </a:p>
        </p:txBody>
      </p:sp>
      <p:pic>
        <p:nvPicPr>
          <p:cNvPr id="3" name="Picture 2" descr="A diagram of a software development process&#10;&#10;AI-generated content may be incorrect.">
            <a:extLst>
              <a:ext uri="{FF2B5EF4-FFF2-40B4-BE49-F238E27FC236}">
                <a16:creationId xmlns:a16="http://schemas.microsoft.com/office/drawing/2014/main" id="{2A471884-E36F-2378-578D-B5A49749DD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2556" y="0"/>
            <a:ext cx="5559444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7DA2C04-9380-780D-A61E-57E9ECE2EF25}"/>
              </a:ext>
            </a:extLst>
          </p:cNvPr>
          <p:cNvSpPr txBox="1"/>
          <p:nvPr/>
        </p:nvSpPr>
        <p:spPr>
          <a:xfrm>
            <a:off x="326034" y="5140309"/>
            <a:ext cx="64105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 err="1">
                <a:latin typeface="Helvetica"/>
                <a:cs typeface="Helvetica"/>
              </a:rPr>
              <a:t>Source:</a:t>
            </a:r>
            <a:r>
              <a:rPr lang="en-US" sz="18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Jenber</a:t>
            </a: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Belay, et al. Deep Ensemble learning and quantum machine learning approach for Alzheimer’s disease detection. </a:t>
            </a:r>
            <a:r>
              <a:rPr lang="en-US" sz="1800" i="1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Sci Rep</a:t>
            </a: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 </a:t>
            </a:r>
            <a:r>
              <a:rPr lang="en-US" sz="1800" b="1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14</a:t>
            </a: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14196 (2024). </a:t>
            </a:r>
            <a:endParaRPr lang="en-US" sz="1600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5732191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273356-04DA-F421-9A8A-A9DD697108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990483A-26F8-5871-4F2A-7871C789ED62}"/>
              </a:ext>
            </a:extLst>
          </p:cNvPr>
          <p:cNvSpPr txBox="1"/>
          <p:nvPr/>
        </p:nvSpPr>
        <p:spPr>
          <a:xfrm>
            <a:off x="712336" y="689902"/>
            <a:ext cx="10951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0B23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Ensemble QSVM Model – Classifying Test Data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29EBCE-1696-C17A-6FB9-9537F6C889B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040525" y="1566989"/>
            <a:ext cx="10710041" cy="468975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87AAF4E-F2AC-08B1-470A-AFF8E208FFFC}"/>
              </a:ext>
            </a:extLst>
          </p:cNvPr>
          <p:cNvSpPr txBox="1"/>
          <p:nvPr/>
        </p:nvSpPr>
        <p:spPr>
          <a:xfrm>
            <a:off x="1435171" y="6256747"/>
            <a:ext cx="99207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 err="1">
                <a:latin typeface="Helvetica"/>
                <a:cs typeface="Helvetica"/>
              </a:rPr>
              <a:t>Source:</a:t>
            </a:r>
            <a:r>
              <a:rPr lang="en-US" sz="18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Jenber</a:t>
            </a: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Belay, et al. Deep Ensemble learning and quantum machine learning approach for Alzheimer’s disease detection. </a:t>
            </a:r>
            <a:r>
              <a:rPr lang="en-US" sz="1800" i="1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Sci Rep</a:t>
            </a: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 </a:t>
            </a:r>
            <a:r>
              <a:rPr lang="en-US" sz="1800" b="1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14</a:t>
            </a: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14196 (2024). </a:t>
            </a:r>
            <a:endParaRPr lang="en-US" sz="1600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7494306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BAC854-BA6A-0C26-A7E0-5746069B3A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94F9471-D5A4-B005-CE4C-7730A5BA6BB1}"/>
              </a:ext>
            </a:extLst>
          </p:cNvPr>
          <p:cNvSpPr txBox="1"/>
          <p:nvPr/>
        </p:nvSpPr>
        <p:spPr>
          <a:xfrm>
            <a:off x="712336" y="689902"/>
            <a:ext cx="793999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0B23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Ensemble QSVM Model – Results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EB4A2FA-B599-1766-5D4F-59CC01489DF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6463" y="1394222"/>
            <a:ext cx="12125537" cy="14029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FA9AA33-4FD3-CA68-B31B-130FE1EE88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75" y="3019105"/>
            <a:ext cx="12212496" cy="13664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F9C296E-EA23-4828-B606-72FBB6F471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607466"/>
            <a:ext cx="12192000" cy="138475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7BAD59B-BBBA-7C38-FC31-D7CCDB9824DF}"/>
              </a:ext>
            </a:extLst>
          </p:cNvPr>
          <p:cNvSpPr txBox="1"/>
          <p:nvPr/>
        </p:nvSpPr>
        <p:spPr>
          <a:xfrm>
            <a:off x="1392377" y="6105509"/>
            <a:ext cx="99207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 err="1">
                <a:latin typeface="Helvetica"/>
                <a:cs typeface="Helvetica"/>
              </a:rPr>
              <a:t>Source:</a:t>
            </a:r>
            <a:r>
              <a:rPr lang="en-US" sz="18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Jenber</a:t>
            </a: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Belay, et al. Deep Ensemble learning and quantum machine learning approach for Alzheimer’s disease detection. </a:t>
            </a:r>
            <a:r>
              <a:rPr lang="en-US" sz="1800" i="1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Sci Rep</a:t>
            </a: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 </a:t>
            </a:r>
            <a:r>
              <a:rPr lang="en-US" sz="1800" b="1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14</a:t>
            </a: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14196 (2024). </a:t>
            </a:r>
            <a:endParaRPr lang="en-US" sz="1600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7826376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0293A16-D16B-DD42-2333-866B10235981}"/>
              </a:ext>
            </a:extLst>
          </p:cNvPr>
          <p:cNvSpPr txBox="1"/>
          <p:nvPr/>
        </p:nvSpPr>
        <p:spPr>
          <a:xfrm>
            <a:off x="701826" y="343061"/>
            <a:ext cx="50898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0B23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Quantum RNN Model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606D92-C95C-E5AD-5E38-C3A14427F94A}"/>
              </a:ext>
            </a:extLst>
          </p:cNvPr>
          <p:cNvSpPr txBox="1"/>
          <p:nvPr/>
        </p:nvSpPr>
        <p:spPr>
          <a:xfrm>
            <a:off x="565192" y="1071872"/>
            <a:ext cx="9643445" cy="87203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457200" indent="-457200">
              <a:lnSpc>
                <a:spcPct val="150000"/>
              </a:lnSpc>
              <a:buSzPct val="75000"/>
              <a:buBlip>
                <a:blip r:embed="rId2"/>
              </a:buBlip>
            </a:pPr>
            <a:r>
              <a:rPr lang="en-US" dirty="0">
                <a:solidFill>
                  <a:srgbClr val="002060"/>
                </a:solidFill>
                <a:latin typeface="Arial"/>
                <a:cs typeface="Arial"/>
              </a:rPr>
              <a:t>Modern Quantum Hardware limited by noise / coherence</a:t>
            </a:r>
          </a:p>
          <a:p>
            <a:pPr marL="457200" indent="-457200">
              <a:lnSpc>
                <a:spcPct val="150000"/>
              </a:lnSpc>
              <a:buSzPct val="75000"/>
              <a:buBlip>
                <a:blip r:embed="rId2"/>
              </a:buBlip>
            </a:pPr>
            <a:r>
              <a:rPr lang="en-US" dirty="0">
                <a:solidFill>
                  <a:srgbClr val="002060"/>
                </a:solidFill>
                <a:latin typeface="Arial"/>
                <a:cs typeface="Arial"/>
              </a:rPr>
              <a:t>Attempt to adapt recurrent LSTM cell to a function quantum algorithm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 descr="A diagram of a complex structure&#10;&#10;AI-generated content may be incorrect.">
            <a:extLst>
              <a:ext uri="{FF2B5EF4-FFF2-40B4-BE49-F238E27FC236}">
                <a16:creationId xmlns:a16="http://schemas.microsoft.com/office/drawing/2014/main" id="{1F6E9B8F-6FAF-B695-F16D-7F59E89BA2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2055" y="1943906"/>
            <a:ext cx="10047890" cy="413266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8057546-A217-27E1-D950-6A45D0A86E2A}"/>
              </a:ext>
            </a:extLst>
          </p:cNvPr>
          <p:cNvSpPr txBox="1"/>
          <p:nvPr/>
        </p:nvSpPr>
        <p:spPr>
          <a:xfrm>
            <a:off x="1381867" y="6191773"/>
            <a:ext cx="99207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 err="1">
                <a:latin typeface="Helvetica"/>
                <a:cs typeface="Helvetica"/>
              </a:rPr>
              <a:t>Source:</a:t>
            </a:r>
            <a:r>
              <a:rPr lang="en-US" sz="18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Yanan</a:t>
            </a: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Li, et al. Quantum recurrent neural networks for sequential learning, Neural Networks, Volume 166, Pages 148-161, (2023) </a:t>
            </a:r>
            <a:endParaRPr lang="en-US" sz="1600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824962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2DBAE8-3BE3-934E-2E51-E468975EE4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Group 78">
            <a:extLst>
              <a:ext uri="{FF2B5EF4-FFF2-40B4-BE49-F238E27FC236}">
                <a16:creationId xmlns:a16="http://schemas.microsoft.com/office/drawing/2014/main" id="{11B1B7BB-0958-68E1-4571-4506CEDCE20F}"/>
              </a:ext>
            </a:extLst>
          </p:cNvPr>
          <p:cNvGrpSpPr/>
          <p:nvPr/>
        </p:nvGrpSpPr>
        <p:grpSpPr>
          <a:xfrm>
            <a:off x="599054" y="510540"/>
            <a:ext cx="5127376" cy="1515264"/>
            <a:chOff x="599054" y="510540"/>
            <a:chExt cx="5127376" cy="151526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6FAAEB3-DD16-EB4E-A62F-15BC0A9129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66279" t="30985" r="24760" b="53278"/>
            <a:stretch/>
          </p:blipFill>
          <p:spPr>
            <a:xfrm>
              <a:off x="4160518" y="1187933"/>
              <a:ext cx="514351" cy="37338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Flowchart: Connector 2">
                  <a:extLst>
                    <a:ext uri="{FF2B5EF4-FFF2-40B4-BE49-F238E27FC236}">
                      <a16:creationId xmlns:a16="http://schemas.microsoft.com/office/drawing/2014/main" id="{6AF62815-48C5-A17D-A8A1-162F9561748F}"/>
                    </a:ext>
                  </a:extLst>
                </p:cNvPr>
                <p:cNvSpPr/>
                <p:nvPr/>
              </p:nvSpPr>
              <p:spPr>
                <a:xfrm>
                  <a:off x="2347979" y="510540"/>
                  <a:ext cx="400050" cy="400050"/>
                </a:xfrm>
                <a:prstGeom prst="flowChartConnector">
                  <a:avLst/>
                </a:prstGeom>
                <a:solidFill>
                  <a:srgbClr val="92D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DE" sz="1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US" sz="1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𝑋</m:t>
                            </m:r>
                          </m:e>
                          <m:sup>
                            <m:r>
                              <a:rPr kumimoji="0" lang="en-US" sz="1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(</m:t>
                            </m:r>
                            <m:r>
                              <a:rPr kumimoji="0" lang="en-US" sz="1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𝑡</m:t>
                            </m:r>
                            <m:r>
                              <a:rPr kumimoji="0" lang="en-US" sz="1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kumimoji="0" lang="en-DE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" name="Flowchart: Connector 2">
                  <a:extLst>
                    <a:ext uri="{FF2B5EF4-FFF2-40B4-BE49-F238E27FC236}">
                      <a16:creationId xmlns:a16="http://schemas.microsoft.com/office/drawing/2014/main" id="{6AF62815-48C5-A17D-A8A1-162F9561748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47979" y="510540"/>
                  <a:ext cx="400050" cy="400050"/>
                </a:xfrm>
                <a:prstGeom prst="flowChartConnector">
                  <a:avLst/>
                </a:prstGeom>
                <a:blipFill>
                  <a:blip r:embed="rId4"/>
                  <a:stretch>
                    <a:fillRect l="-5797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F05255E1-80D7-4C6B-BE41-6C7225F1DAE9}"/>
                </a:ext>
              </a:extLst>
            </p:cNvPr>
            <p:cNvCxnSpPr>
              <a:cxnSpLocks/>
              <a:stCxn id="3" idx="4"/>
            </p:cNvCxnSpPr>
            <p:nvPr/>
          </p:nvCxnSpPr>
          <p:spPr>
            <a:xfrm>
              <a:off x="2548004" y="910590"/>
              <a:ext cx="0" cy="27813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Flowchart: Process 7">
                  <a:extLst>
                    <a:ext uri="{FF2B5EF4-FFF2-40B4-BE49-F238E27FC236}">
                      <a16:creationId xmlns:a16="http://schemas.microsoft.com/office/drawing/2014/main" id="{EBB6EFF5-2340-9ACC-7D0D-D2F5259CA648}"/>
                    </a:ext>
                  </a:extLst>
                </p:cNvPr>
                <p:cNvSpPr/>
                <p:nvPr/>
              </p:nvSpPr>
              <p:spPr>
                <a:xfrm>
                  <a:off x="2121284" y="1187933"/>
                  <a:ext cx="853440" cy="373380"/>
                </a:xfrm>
                <a:prstGeom prst="flowChartProcess">
                  <a:avLst/>
                </a:prstGeom>
                <a:solidFill>
                  <a:srgbClr val="FFE699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kumimoji="0" lang="en-DE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𝑈</m:t>
                          </m:r>
                        </m:e>
                        <m:sub>
                          <m:r>
                            <a:rPr kumimoji="0" lang="en-US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𝑖𝑛</m:t>
                          </m:r>
                        </m:sub>
                      </m:sSub>
                    </m:oMath>
                  </a14:m>
                  <a:r>
                    <a:rPr kumimoji="0" lang="en-US" sz="14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rPr>
                    <a:t>(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kumimoji="0" lang="en-DE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𝑋</m:t>
                          </m:r>
                        </m:e>
                        <m:sup>
                          <m:r>
                            <a:rPr kumimoji="0" 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(</m:t>
                          </m:r>
                          <m:r>
                            <a:rPr kumimoji="0" 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  <m:r>
                            <a:rPr kumimoji="0" 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)</m:t>
                          </m:r>
                        </m:sup>
                      </m:sSup>
                    </m:oMath>
                  </a14:m>
                  <a:r>
                    <a:rPr kumimoji="0" lang="en-US" sz="14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rPr>
                    <a:t>)</a:t>
                  </a:r>
                  <a:endParaRPr kumimoji="0" lang="en-DE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8" name="Flowchart: Process 7">
                  <a:extLst>
                    <a:ext uri="{FF2B5EF4-FFF2-40B4-BE49-F238E27FC236}">
                      <a16:creationId xmlns:a16="http://schemas.microsoft.com/office/drawing/2014/main" id="{EBB6EFF5-2340-9ACC-7D0D-D2F5259CA64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21284" y="1187933"/>
                  <a:ext cx="853440" cy="373380"/>
                </a:xfrm>
                <a:prstGeom prst="flowChartProcess">
                  <a:avLst/>
                </a:prstGeom>
                <a:blipFill>
                  <a:blip r:embed="rId5"/>
                  <a:stretch>
                    <a:fillRect b="-6250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A36776B9-E334-E7C4-5126-D5BFC3D6AA1C}"/>
                </a:ext>
              </a:extLst>
            </p:cNvPr>
            <p:cNvCxnSpPr>
              <a:cxnSpLocks/>
              <a:stCxn id="8" idx="1"/>
            </p:cNvCxnSpPr>
            <p:nvPr/>
          </p:nvCxnSpPr>
          <p:spPr>
            <a:xfrm flipH="1" flipV="1">
              <a:off x="1539240" y="1371600"/>
              <a:ext cx="582044" cy="3023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3728AA0-A1FA-7849-1A1C-9E6B10C14594}"/>
                </a:ext>
              </a:extLst>
            </p:cNvPr>
            <p:cNvCxnSpPr/>
            <p:nvPr/>
          </p:nvCxnSpPr>
          <p:spPr>
            <a:xfrm>
              <a:off x="1758315" y="1253490"/>
              <a:ext cx="125730" cy="23622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236C357-6E8B-31C2-A361-277503C18BEE}"/>
                </a:ext>
              </a:extLst>
            </p:cNvPr>
            <p:cNvCxnSpPr>
              <a:cxnSpLocks/>
              <a:endCxn id="8" idx="3"/>
            </p:cNvCxnSpPr>
            <p:nvPr/>
          </p:nvCxnSpPr>
          <p:spPr>
            <a:xfrm flipH="1">
              <a:off x="2974724" y="1371600"/>
              <a:ext cx="149476" cy="3023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Flowchart: Process 17">
                  <a:extLst>
                    <a:ext uri="{FF2B5EF4-FFF2-40B4-BE49-F238E27FC236}">
                      <a16:creationId xmlns:a16="http://schemas.microsoft.com/office/drawing/2014/main" id="{EB8FEBCE-C6BF-F739-36E3-7229D497E53B}"/>
                    </a:ext>
                  </a:extLst>
                </p:cNvPr>
                <p:cNvSpPr/>
                <p:nvPr/>
              </p:nvSpPr>
              <p:spPr>
                <a:xfrm>
                  <a:off x="3124199" y="1146022"/>
                  <a:ext cx="880109" cy="821509"/>
                </a:xfrm>
                <a:prstGeom prst="flowChartProcess">
                  <a:avLst/>
                </a:prstGeom>
                <a:solidFill>
                  <a:srgbClr val="FFE699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𝐴𝑛𝑠𝑎𝑡𝑧</m:t>
                        </m:r>
                      </m:oMath>
                    </m:oMathPara>
                  </a14:m>
                  <a:endParaRPr kumimoji="0" lang="en-DE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8" name="Flowchart: Process 17">
                  <a:extLst>
                    <a:ext uri="{FF2B5EF4-FFF2-40B4-BE49-F238E27FC236}">
                      <a16:creationId xmlns:a16="http://schemas.microsoft.com/office/drawing/2014/main" id="{EB8FEBCE-C6BF-F739-36E3-7229D497E53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24199" y="1146022"/>
                  <a:ext cx="880109" cy="821509"/>
                </a:xfrm>
                <a:prstGeom prst="flowChartProcess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1F3B14C-FF67-5E82-367D-6313BC2D319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73530" y="1856255"/>
              <a:ext cx="155066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Flowchart: Connector 21">
                  <a:extLst>
                    <a:ext uri="{FF2B5EF4-FFF2-40B4-BE49-F238E27FC236}">
                      <a16:creationId xmlns:a16="http://schemas.microsoft.com/office/drawing/2014/main" id="{81961ED9-6405-DB32-5AE1-E3CF0D301EA3}"/>
                    </a:ext>
                  </a:extLst>
                </p:cNvPr>
                <p:cNvSpPr/>
                <p:nvPr/>
              </p:nvSpPr>
              <p:spPr>
                <a:xfrm>
                  <a:off x="1173479" y="1625754"/>
                  <a:ext cx="400050" cy="400050"/>
                </a:xfrm>
                <a:prstGeom prst="flowChartConnector">
                  <a:avLst/>
                </a:prstGeom>
                <a:solidFill>
                  <a:srgbClr val="FFE699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DE" sz="9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US" sz="9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h</m:t>
                            </m:r>
                          </m:e>
                          <m:sup>
                            <m:r>
                              <a:rPr kumimoji="0" lang="en-US" sz="9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(</m:t>
                            </m:r>
                            <m:r>
                              <a:rPr kumimoji="0" lang="en-US" sz="9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𝑡</m:t>
                            </m:r>
                            <m:r>
                              <a:rPr kumimoji="0" lang="en-US" sz="9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−1)</m:t>
                            </m:r>
                          </m:sup>
                        </m:sSup>
                      </m:oMath>
                    </m:oMathPara>
                  </a14:m>
                  <a:endParaRPr kumimoji="0" lang="en-DE" sz="9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2" name="Flowchart: Connector 21">
                  <a:extLst>
                    <a:ext uri="{FF2B5EF4-FFF2-40B4-BE49-F238E27FC236}">
                      <a16:creationId xmlns:a16="http://schemas.microsoft.com/office/drawing/2014/main" id="{81961ED9-6405-DB32-5AE1-E3CF0D301EA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73479" y="1625754"/>
                  <a:ext cx="400050" cy="400050"/>
                </a:xfrm>
                <a:prstGeom prst="flowChartConnector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Flowchart: Connector 22">
                  <a:extLst>
                    <a:ext uri="{FF2B5EF4-FFF2-40B4-BE49-F238E27FC236}">
                      <a16:creationId xmlns:a16="http://schemas.microsoft.com/office/drawing/2014/main" id="{C68C3263-27AC-1A76-205E-148C550FA48B}"/>
                    </a:ext>
                  </a:extLst>
                </p:cNvPr>
                <p:cNvSpPr/>
                <p:nvPr/>
              </p:nvSpPr>
              <p:spPr>
                <a:xfrm>
                  <a:off x="4739639" y="588342"/>
                  <a:ext cx="400050" cy="400050"/>
                </a:xfrm>
                <a:prstGeom prst="flowChartConnector">
                  <a:avLst/>
                </a:prstGeom>
                <a:solidFill>
                  <a:srgbClr val="BCD6ED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DE" sz="1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US" sz="1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𝑦</m:t>
                            </m:r>
                          </m:e>
                          <m:sup>
                            <m:r>
                              <a:rPr kumimoji="0" lang="en-US" sz="1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(</m:t>
                            </m:r>
                            <m:r>
                              <a:rPr kumimoji="0" lang="en-US" sz="1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𝑡</m:t>
                            </m:r>
                            <m:r>
                              <a:rPr kumimoji="0" lang="en-US" sz="1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kumimoji="0" lang="en-DE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3" name="Flowchart: Connector 22">
                  <a:extLst>
                    <a:ext uri="{FF2B5EF4-FFF2-40B4-BE49-F238E27FC236}">
                      <a16:creationId xmlns:a16="http://schemas.microsoft.com/office/drawing/2014/main" id="{C68C3263-27AC-1A76-205E-148C550FA48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39639" y="588342"/>
                  <a:ext cx="400050" cy="400050"/>
                </a:xfrm>
                <a:prstGeom prst="flowChartConnector">
                  <a:avLst/>
                </a:prstGeom>
                <a:blipFill>
                  <a:blip r:embed="rId8"/>
                  <a:stretch>
                    <a:fillRect l="-4348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4" name="Flowchart: Process 23">
              <a:extLst>
                <a:ext uri="{FF2B5EF4-FFF2-40B4-BE49-F238E27FC236}">
                  <a16:creationId xmlns:a16="http://schemas.microsoft.com/office/drawing/2014/main" id="{C1C35E16-4A6B-900C-23ED-B9C4F02F6C74}"/>
                </a:ext>
              </a:extLst>
            </p:cNvPr>
            <p:cNvSpPr/>
            <p:nvPr/>
          </p:nvSpPr>
          <p:spPr>
            <a:xfrm>
              <a:off x="4160519" y="1187933"/>
              <a:ext cx="514351" cy="373380"/>
            </a:xfrm>
            <a:prstGeom prst="flowChartProcess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DE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AFF13E84-1D49-5C26-78EF-00386718CB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44494" y="975360"/>
              <a:ext cx="0" cy="39624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66B096B0-7C04-B2D2-A185-0D8CFB6745B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04307" y="1398270"/>
              <a:ext cx="149476" cy="3023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11CFD688-62AF-772C-E12A-D73260BEDD1C}"/>
                </a:ext>
              </a:extLst>
            </p:cNvPr>
            <p:cNvCxnSpPr>
              <a:cxnSpLocks/>
              <a:endCxn id="24" idx="3"/>
            </p:cNvCxnSpPr>
            <p:nvPr/>
          </p:nvCxnSpPr>
          <p:spPr>
            <a:xfrm flipH="1">
              <a:off x="4674870" y="1371600"/>
              <a:ext cx="651510" cy="3023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B0BD0591-1CFC-ADD6-83E4-BEE38ACBBE49}"/>
                </a:ext>
              </a:extLst>
            </p:cNvPr>
            <p:cNvCxnSpPr/>
            <p:nvPr/>
          </p:nvCxnSpPr>
          <p:spPr>
            <a:xfrm>
              <a:off x="1767397" y="1714007"/>
              <a:ext cx="125730" cy="23622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070EBC17-BA51-2BD4-43B0-3568A8537F0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26380" y="1291590"/>
              <a:ext cx="0" cy="19812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Flowchart: Connector 43">
                  <a:extLst>
                    <a:ext uri="{FF2B5EF4-FFF2-40B4-BE49-F238E27FC236}">
                      <a16:creationId xmlns:a16="http://schemas.microsoft.com/office/drawing/2014/main" id="{234C17C2-0884-598A-F9DC-98C6EC672A7A}"/>
                    </a:ext>
                  </a:extLst>
                </p:cNvPr>
                <p:cNvSpPr/>
                <p:nvPr/>
              </p:nvSpPr>
              <p:spPr>
                <a:xfrm>
                  <a:off x="5326380" y="1625754"/>
                  <a:ext cx="400050" cy="400050"/>
                </a:xfrm>
                <a:prstGeom prst="flowChartConnector">
                  <a:avLst/>
                </a:prstGeom>
                <a:solidFill>
                  <a:srgbClr val="FFE699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DE" sz="9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US" sz="9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h</m:t>
                            </m:r>
                          </m:e>
                          <m:sup>
                            <m:r>
                              <a:rPr kumimoji="0" lang="en-US" sz="9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(</m:t>
                            </m:r>
                            <m:r>
                              <a:rPr kumimoji="0" lang="en-US" sz="9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𝑡</m:t>
                            </m:r>
                            <m:r>
                              <a:rPr kumimoji="0" lang="en-US" sz="9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kumimoji="0" lang="en-DE" sz="9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44" name="Flowchart: Connector 43">
                  <a:extLst>
                    <a:ext uri="{FF2B5EF4-FFF2-40B4-BE49-F238E27FC236}">
                      <a16:creationId xmlns:a16="http://schemas.microsoft.com/office/drawing/2014/main" id="{234C17C2-0884-598A-F9DC-98C6EC672A7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26380" y="1625754"/>
                  <a:ext cx="400050" cy="400050"/>
                </a:xfrm>
                <a:prstGeom prst="flowChartConnector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0390982A-511E-155F-32DF-D047C6B21EA1}"/>
                </a:ext>
              </a:extLst>
            </p:cNvPr>
            <p:cNvCxnSpPr>
              <a:cxnSpLocks/>
              <a:endCxn id="44" idx="2"/>
            </p:cNvCxnSpPr>
            <p:nvPr/>
          </p:nvCxnSpPr>
          <p:spPr>
            <a:xfrm>
              <a:off x="4004307" y="1825779"/>
              <a:ext cx="1322073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4F09CC6F-428B-B1E3-1757-047BB787822F}"/>
                    </a:ext>
                  </a:extLst>
                </p:cNvPr>
                <p:cNvSpPr txBox="1"/>
                <p:nvPr/>
              </p:nvSpPr>
              <p:spPr>
                <a:xfrm>
                  <a:off x="1126875" y="1173480"/>
                  <a:ext cx="38964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"/>
                            <m:endChr m:val="⟩"/>
                            <m:ctrlPr>
                              <a:rPr kumimoji="0" lang="en-DE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|0</m:t>
                            </m:r>
                          </m:e>
                        </m:d>
                      </m:oMath>
                    </m:oMathPara>
                  </a14:m>
                  <a:endParaRPr kumimoji="0" lang="en-DE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4F09CC6F-428B-B1E3-1757-047BB787822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6875" y="1173480"/>
                  <a:ext cx="389642" cy="369332"/>
                </a:xfrm>
                <a:prstGeom prst="rect">
                  <a:avLst/>
                </a:prstGeom>
                <a:blipFill>
                  <a:blip r:embed="rId10"/>
                  <a:stretch>
                    <a:fillRect l="-35938" t="-121667" r="-137500" b="-18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FBF0CF3E-01EB-F9FD-DE4C-6885BC8CE2BA}"/>
                    </a:ext>
                  </a:extLst>
                </p:cNvPr>
                <p:cNvSpPr txBox="1"/>
                <p:nvPr/>
              </p:nvSpPr>
              <p:spPr>
                <a:xfrm>
                  <a:off x="5336788" y="1183634"/>
                  <a:ext cx="38964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"/>
                            <m:endChr m:val="⟩"/>
                            <m:ctrlPr>
                              <a:rPr kumimoji="0" lang="en-DE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|0</m:t>
                            </m:r>
                          </m:e>
                        </m:d>
                      </m:oMath>
                    </m:oMathPara>
                  </a14:m>
                  <a:endParaRPr kumimoji="0" lang="en-DE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FBF0CF3E-01EB-F9FD-DE4C-6885BC8CE2B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36788" y="1183634"/>
                  <a:ext cx="389642" cy="369332"/>
                </a:xfrm>
                <a:prstGeom prst="rect">
                  <a:avLst/>
                </a:prstGeom>
                <a:blipFill>
                  <a:blip r:embed="rId11"/>
                  <a:stretch>
                    <a:fillRect l="-34375" t="-119672" r="-139063" b="-18360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04B2DD70-9225-6BB1-0803-10C54304F9E9}"/>
                </a:ext>
              </a:extLst>
            </p:cNvPr>
            <p:cNvSpPr txBox="1"/>
            <p:nvPr/>
          </p:nvSpPr>
          <p:spPr>
            <a:xfrm>
              <a:off x="599054" y="1228174"/>
              <a:ext cx="589732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Reg. D</a:t>
              </a:r>
              <a:endParaRPr kumimoji="0" lang="en-DE" sz="10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DE725634-5768-A301-39A2-433C164A9C74}"/>
                </a:ext>
              </a:extLst>
            </p:cNvPr>
            <p:cNvSpPr txBox="1"/>
            <p:nvPr/>
          </p:nvSpPr>
          <p:spPr>
            <a:xfrm>
              <a:off x="605497" y="1713615"/>
              <a:ext cx="589732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Reg. H</a:t>
              </a:r>
              <a:endParaRPr kumimoji="0" lang="en-DE" sz="10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C5FDE0F3-2EDB-5575-2BA3-B228ADDAE4B5}"/>
                </a:ext>
              </a:extLst>
            </p:cNvPr>
            <p:cNvSpPr/>
            <p:nvPr/>
          </p:nvSpPr>
          <p:spPr>
            <a:xfrm>
              <a:off x="2044338" y="1083624"/>
              <a:ext cx="3070283" cy="938684"/>
            </a:xfrm>
            <a:prstGeom prst="rect">
              <a:avLst/>
            </a:prstGeom>
            <a:noFill/>
            <a:ln w="317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DE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A72E8802-5963-2B9B-8BDF-B05B0DF45EE3}"/>
              </a:ext>
            </a:extLst>
          </p:cNvPr>
          <p:cNvSpPr txBox="1"/>
          <p:nvPr/>
        </p:nvSpPr>
        <p:spPr>
          <a:xfrm>
            <a:off x="709664" y="2282177"/>
            <a:ext cx="573962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Structure of the quantum recurrent block inspired by basic classical recurrent block shown in Fig. 01</a:t>
            </a:r>
            <a:endParaRPr kumimoji="0" lang="en-D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081F81A5-2F39-CF70-2AA9-883F4DC89212}"/>
              </a:ext>
            </a:extLst>
          </p:cNvPr>
          <p:cNvGrpSpPr/>
          <p:nvPr/>
        </p:nvGrpSpPr>
        <p:grpSpPr>
          <a:xfrm>
            <a:off x="6095999" y="788367"/>
            <a:ext cx="5941294" cy="3241089"/>
            <a:chOff x="6095999" y="788367"/>
            <a:chExt cx="5941294" cy="3241089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91F1EB79-A128-748C-2B75-8D3B8CE6C8A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rcRect b="20448"/>
            <a:stretch/>
          </p:blipFill>
          <p:spPr>
            <a:xfrm>
              <a:off x="6095999" y="788367"/>
              <a:ext cx="5941294" cy="3241089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Flowchart: Process 52">
                  <a:extLst>
                    <a:ext uri="{FF2B5EF4-FFF2-40B4-BE49-F238E27FC236}">
                      <a16:creationId xmlns:a16="http://schemas.microsoft.com/office/drawing/2014/main" id="{5BDBEC92-C663-6768-F5C5-6A9645D44E24}"/>
                    </a:ext>
                  </a:extLst>
                </p:cNvPr>
                <p:cNvSpPr/>
                <p:nvPr/>
              </p:nvSpPr>
              <p:spPr>
                <a:xfrm>
                  <a:off x="7057720" y="1027430"/>
                  <a:ext cx="446456" cy="274320"/>
                </a:xfrm>
                <a:prstGeom prst="flowChartProcess">
                  <a:avLst/>
                </a:prstGeom>
                <a:solidFill>
                  <a:srgbClr val="FFE699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kumimoji="0" lang="en-DE" sz="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𝑅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kumimoji="0" lang="en-DE" sz="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0" lang="en-US" sz="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𝑛</m:t>
                              </m:r>
                            </m:e>
                          </m:acc>
                        </m:sub>
                      </m:sSub>
                    </m:oMath>
                  </a14:m>
                  <a:r>
                    <a:rPr kumimoji="0" lang="en-US" sz="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rPr>
                    <a:t>(</a:t>
                  </a:r>
                  <a14:m>
                    <m:oMath xmlns:m="http://schemas.openxmlformats.org/officeDocument/2006/math">
                      <m:r>
                        <a:rPr kumimoji="0" lang="en-US" sz="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𝜃</m:t>
                      </m:r>
                    </m:oMath>
                  </a14:m>
                  <a:r>
                    <a:rPr kumimoji="0" lang="en-US" sz="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rPr>
                    <a:t>)</a:t>
                  </a:r>
                  <a:endParaRPr kumimoji="0" lang="en-DE" sz="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53" name="Flowchart: Process 52">
                  <a:extLst>
                    <a:ext uri="{FF2B5EF4-FFF2-40B4-BE49-F238E27FC236}">
                      <a16:creationId xmlns:a16="http://schemas.microsoft.com/office/drawing/2014/main" id="{5BDBEC92-C663-6768-F5C5-6A9645D44E2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57720" y="1027430"/>
                  <a:ext cx="446456" cy="274320"/>
                </a:xfrm>
                <a:prstGeom prst="flowChartProcess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Flowchart: Process 53">
                  <a:extLst>
                    <a:ext uri="{FF2B5EF4-FFF2-40B4-BE49-F238E27FC236}">
                      <a16:creationId xmlns:a16="http://schemas.microsoft.com/office/drawing/2014/main" id="{31280B75-575C-C6D4-E16F-CE316C60E190}"/>
                    </a:ext>
                  </a:extLst>
                </p:cNvPr>
                <p:cNvSpPr/>
                <p:nvPr/>
              </p:nvSpPr>
              <p:spPr>
                <a:xfrm>
                  <a:off x="7603950" y="1370076"/>
                  <a:ext cx="446456" cy="274320"/>
                </a:xfrm>
                <a:prstGeom prst="flowChartProcess">
                  <a:avLst/>
                </a:prstGeom>
                <a:solidFill>
                  <a:srgbClr val="FFE699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kumimoji="0" lang="en-DE" sz="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𝑅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kumimoji="0" lang="en-DE" sz="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0" lang="en-US" sz="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𝑛</m:t>
                              </m:r>
                            </m:e>
                          </m:acc>
                        </m:sub>
                      </m:sSub>
                    </m:oMath>
                  </a14:m>
                  <a:r>
                    <a:rPr kumimoji="0" lang="en-US" sz="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rPr>
                    <a:t>(</a:t>
                  </a:r>
                  <a14:m>
                    <m:oMath xmlns:m="http://schemas.openxmlformats.org/officeDocument/2006/math">
                      <m:r>
                        <a:rPr kumimoji="0" lang="en-US" sz="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𝜃</m:t>
                      </m:r>
                    </m:oMath>
                  </a14:m>
                  <a:r>
                    <a:rPr kumimoji="0" lang="en-US" sz="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rPr>
                    <a:t>)</a:t>
                  </a:r>
                  <a:endParaRPr kumimoji="0" lang="en-DE" sz="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54" name="Flowchart: Process 53">
                  <a:extLst>
                    <a:ext uri="{FF2B5EF4-FFF2-40B4-BE49-F238E27FC236}">
                      <a16:creationId xmlns:a16="http://schemas.microsoft.com/office/drawing/2014/main" id="{31280B75-575C-C6D4-E16F-CE316C60E19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03950" y="1370076"/>
                  <a:ext cx="446456" cy="274320"/>
                </a:xfrm>
                <a:prstGeom prst="flowChartProcess">
                  <a:avLst/>
                </a:prstGeom>
                <a:blipFill>
                  <a:blip r:embed="rId14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Flowchart: Process 54">
                  <a:extLst>
                    <a:ext uri="{FF2B5EF4-FFF2-40B4-BE49-F238E27FC236}">
                      <a16:creationId xmlns:a16="http://schemas.microsoft.com/office/drawing/2014/main" id="{1CC325E1-601F-CAB1-E5B6-CBBA76D9D595}"/>
                    </a:ext>
                  </a:extLst>
                </p:cNvPr>
                <p:cNvSpPr/>
                <p:nvPr/>
              </p:nvSpPr>
              <p:spPr>
                <a:xfrm>
                  <a:off x="7057720" y="1719095"/>
                  <a:ext cx="446456" cy="274320"/>
                </a:xfrm>
                <a:prstGeom prst="flowChartProcess">
                  <a:avLst/>
                </a:prstGeom>
                <a:solidFill>
                  <a:srgbClr val="FFE699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kumimoji="0" lang="en-DE" sz="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𝑅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kumimoji="0" lang="en-DE" sz="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0" lang="en-US" sz="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𝑛</m:t>
                              </m:r>
                            </m:e>
                          </m:acc>
                        </m:sub>
                      </m:sSub>
                    </m:oMath>
                  </a14:m>
                  <a:r>
                    <a:rPr kumimoji="0" lang="en-US" sz="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rPr>
                    <a:t>(</a:t>
                  </a:r>
                  <a14:m>
                    <m:oMath xmlns:m="http://schemas.openxmlformats.org/officeDocument/2006/math">
                      <m:r>
                        <a:rPr kumimoji="0" lang="en-US" sz="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𝜃</m:t>
                      </m:r>
                    </m:oMath>
                  </a14:m>
                  <a:r>
                    <a:rPr kumimoji="0" lang="en-US" sz="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rPr>
                    <a:t>)</a:t>
                  </a:r>
                  <a:endParaRPr kumimoji="0" lang="en-DE" sz="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55" name="Flowchart: Process 54">
                  <a:extLst>
                    <a:ext uri="{FF2B5EF4-FFF2-40B4-BE49-F238E27FC236}">
                      <a16:creationId xmlns:a16="http://schemas.microsoft.com/office/drawing/2014/main" id="{1CC325E1-601F-CAB1-E5B6-CBBA76D9D59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57720" y="1719095"/>
                  <a:ext cx="446456" cy="274320"/>
                </a:xfrm>
                <a:prstGeom prst="flowChartProcess">
                  <a:avLst/>
                </a:prstGeom>
                <a:blipFill>
                  <a:blip r:embed="rId15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Flowchart: Process 57">
                  <a:extLst>
                    <a:ext uri="{FF2B5EF4-FFF2-40B4-BE49-F238E27FC236}">
                      <a16:creationId xmlns:a16="http://schemas.microsoft.com/office/drawing/2014/main" id="{7624D44D-FE22-01DA-7BA4-C8D5BB3E741B}"/>
                    </a:ext>
                  </a:extLst>
                </p:cNvPr>
                <p:cNvSpPr/>
                <p:nvPr/>
              </p:nvSpPr>
              <p:spPr>
                <a:xfrm>
                  <a:off x="9111901" y="1344930"/>
                  <a:ext cx="446456" cy="274320"/>
                </a:xfrm>
                <a:prstGeom prst="flowChartProcess">
                  <a:avLst/>
                </a:prstGeom>
                <a:solidFill>
                  <a:srgbClr val="FFE699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kumimoji="0" lang="en-DE" sz="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𝑅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kumimoji="0" lang="en-DE" sz="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0" lang="en-US" sz="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𝑛</m:t>
                              </m:r>
                            </m:e>
                          </m:acc>
                        </m:sub>
                      </m:sSub>
                    </m:oMath>
                  </a14:m>
                  <a:r>
                    <a:rPr kumimoji="0" lang="en-US" sz="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rPr>
                    <a:t>(</a:t>
                  </a:r>
                  <a14:m>
                    <m:oMath xmlns:m="http://schemas.openxmlformats.org/officeDocument/2006/math">
                      <m:r>
                        <a:rPr kumimoji="0" lang="en-US" sz="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𝜃</m:t>
                      </m:r>
                    </m:oMath>
                  </a14:m>
                  <a:r>
                    <a:rPr kumimoji="0" lang="en-US" sz="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rPr>
                    <a:t>)</a:t>
                  </a:r>
                  <a:endParaRPr kumimoji="0" lang="en-DE" sz="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58" name="Flowchart: Process 57">
                  <a:extLst>
                    <a:ext uri="{FF2B5EF4-FFF2-40B4-BE49-F238E27FC236}">
                      <a16:creationId xmlns:a16="http://schemas.microsoft.com/office/drawing/2014/main" id="{7624D44D-FE22-01DA-7BA4-C8D5BB3E741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11901" y="1344930"/>
                  <a:ext cx="446456" cy="274320"/>
                </a:xfrm>
                <a:prstGeom prst="flowChartProcess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Flowchart: Process 58">
                  <a:extLst>
                    <a:ext uri="{FF2B5EF4-FFF2-40B4-BE49-F238E27FC236}">
                      <a16:creationId xmlns:a16="http://schemas.microsoft.com/office/drawing/2014/main" id="{B7B2DF82-AAE5-4FC7-FEDD-251E1D97DD3B}"/>
                    </a:ext>
                  </a:extLst>
                </p:cNvPr>
                <p:cNvSpPr/>
                <p:nvPr/>
              </p:nvSpPr>
              <p:spPr>
                <a:xfrm>
                  <a:off x="10500956" y="1017270"/>
                  <a:ext cx="446456" cy="274320"/>
                </a:xfrm>
                <a:prstGeom prst="flowChartProcess">
                  <a:avLst/>
                </a:prstGeom>
                <a:solidFill>
                  <a:srgbClr val="FFE699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kumimoji="0" lang="en-DE" sz="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𝑅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kumimoji="0" lang="en-DE" sz="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0" lang="en-US" sz="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𝑛</m:t>
                              </m:r>
                            </m:e>
                          </m:acc>
                        </m:sub>
                      </m:sSub>
                    </m:oMath>
                  </a14:m>
                  <a:r>
                    <a:rPr kumimoji="0" lang="en-US" sz="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rPr>
                    <a:t>(</a:t>
                  </a:r>
                  <a14:m>
                    <m:oMath xmlns:m="http://schemas.openxmlformats.org/officeDocument/2006/math">
                      <m:r>
                        <a:rPr kumimoji="0" lang="en-US" sz="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𝜃</m:t>
                      </m:r>
                    </m:oMath>
                  </a14:m>
                  <a:r>
                    <a:rPr kumimoji="0" lang="en-US" sz="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rPr>
                    <a:t>)</a:t>
                  </a:r>
                  <a:endParaRPr kumimoji="0" lang="en-DE" sz="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59" name="Flowchart: Process 58">
                  <a:extLst>
                    <a:ext uri="{FF2B5EF4-FFF2-40B4-BE49-F238E27FC236}">
                      <a16:creationId xmlns:a16="http://schemas.microsoft.com/office/drawing/2014/main" id="{B7B2DF82-AAE5-4FC7-FEDD-251E1D97DD3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00956" y="1017270"/>
                  <a:ext cx="446456" cy="274320"/>
                </a:xfrm>
                <a:prstGeom prst="flowChartProcess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Flowchart: Process 59">
                  <a:extLst>
                    <a:ext uri="{FF2B5EF4-FFF2-40B4-BE49-F238E27FC236}">
                      <a16:creationId xmlns:a16="http://schemas.microsoft.com/office/drawing/2014/main" id="{FF7E8091-B218-A922-363F-099FFE66A743}"/>
                    </a:ext>
                  </a:extLst>
                </p:cNvPr>
                <p:cNvSpPr/>
                <p:nvPr/>
              </p:nvSpPr>
              <p:spPr>
                <a:xfrm>
                  <a:off x="7377569" y="2557829"/>
                  <a:ext cx="446456" cy="274320"/>
                </a:xfrm>
                <a:prstGeom prst="flowChartProcess">
                  <a:avLst/>
                </a:prstGeom>
                <a:solidFill>
                  <a:srgbClr val="FFE699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kumimoji="0" lang="en-DE" sz="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𝑅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kumimoji="0" lang="en-DE" sz="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0" lang="en-US" sz="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𝑛</m:t>
                              </m:r>
                            </m:e>
                          </m:acc>
                        </m:sub>
                      </m:sSub>
                    </m:oMath>
                  </a14:m>
                  <a:r>
                    <a:rPr kumimoji="0" lang="en-US" sz="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rPr>
                    <a:t>(</a:t>
                  </a:r>
                  <a14:m>
                    <m:oMath xmlns:m="http://schemas.openxmlformats.org/officeDocument/2006/math">
                      <m:r>
                        <a:rPr kumimoji="0" lang="en-US" sz="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𝜃</m:t>
                      </m:r>
                    </m:oMath>
                  </a14:m>
                  <a:r>
                    <a:rPr kumimoji="0" lang="en-US" sz="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rPr>
                    <a:t>)</a:t>
                  </a:r>
                  <a:endParaRPr kumimoji="0" lang="en-DE" sz="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60" name="Flowchart: Process 59">
                  <a:extLst>
                    <a:ext uri="{FF2B5EF4-FFF2-40B4-BE49-F238E27FC236}">
                      <a16:creationId xmlns:a16="http://schemas.microsoft.com/office/drawing/2014/main" id="{FF7E8091-B218-A922-363F-099FFE66A74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77569" y="2557829"/>
                  <a:ext cx="446456" cy="274320"/>
                </a:xfrm>
                <a:prstGeom prst="flowChartProcess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Flowchart: Process 60">
                  <a:extLst>
                    <a:ext uri="{FF2B5EF4-FFF2-40B4-BE49-F238E27FC236}">
                      <a16:creationId xmlns:a16="http://schemas.microsoft.com/office/drawing/2014/main" id="{E87057F3-1FF2-0C28-C427-E7D7692A0201}"/>
                    </a:ext>
                  </a:extLst>
                </p:cNvPr>
                <p:cNvSpPr/>
                <p:nvPr/>
              </p:nvSpPr>
              <p:spPr>
                <a:xfrm>
                  <a:off x="6931113" y="2871418"/>
                  <a:ext cx="446456" cy="274320"/>
                </a:xfrm>
                <a:prstGeom prst="flowChartProcess">
                  <a:avLst/>
                </a:prstGeom>
                <a:solidFill>
                  <a:srgbClr val="FFE699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kumimoji="0" lang="en-DE" sz="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𝑅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kumimoji="0" lang="en-DE" sz="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0" lang="en-US" sz="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𝑛</m:t>
                              </m:r>
                            </m:e>
                          </m:acc>
                        </m:sub>
                      </m:sSub>
                    </m:oMath>
                  </a14:m>
                  <a:r>
                    <a:rPr kumimoji="0" lang="en-US" sz="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rPr>
                    <a:t>(</a:t>
                  </a:r>
                  <a14:m>
                    <m:oMath xmlns:m="http://schemas.openxmlformats.org/officeDocument/2006/math">
                      <m:r>
                        <a:rPr kumimoji="0" lang="en-US" sz="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𝜃</m:t>
                      </m:r>
                    </m:oMath>
                  </a14:m>
                  <a:r>
                    <a:rPr kumimoji="0" lang="en-US" sz="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rPr>
                    <a:t>)</a:t>
                  </a:r>
                  <a:endParaRPr kumimoji="0" lang="en-DE" sz="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61" name="Flowchart: Process 60">
                  <a:extLst>
                    <a:ext uri="{FF2B5EF4-FFF2-40B4-BE49-F238E27FC236}">
                      <a16:creationId xmlns:a16="http://schemas.microsoft.com/office/drawing/2014/main" id="{E87057F3-1FF2-0C28-C427-E7D7692A020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31113" y="2871418"/>
                  <a:ext cx="446456" cy="274320"/>
                </a:xfrm>
                <a:prstGeom prst="flowChartProcess">
                  <a:avLst/>
                </a:prstGeom>
                <a:blipFill>
                  <a:blip r:embed="rId15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Flowchart: Process 61">
                  <a:extLst>
                    <a:ext uri="{FF2B5EF4-FFF2-40B4-BE49-F238E27FC236}">
                      <a16:creationId xmlns:a16="http://schemas.microsoft.com/office/drawing/2014/main" id="{D5DB52D0-77EC-0F25-2FF6-EE34FE960C2D}"/>
                    </a:ext>
                  </a:extLst>
                </p:cNvPr>
                <p:cNvSpPr/>
                <p:nvPr/>
              </p:nvSpPr>
              <p:spPr>
                <a:xfrm>
                  <a:off x="6498249" y="3210802"/>
                  <a:ext cx="446456" cy="274320"/>
                </a:xfrm>
                <a:prstGeom prst="flowChartProcess">
                  <a:avLst/>
                </a:prstGeom>
                <a:solidFill>
                  <a:srgbClr val="FFE699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kumimoji="0" lang="en-DE" sz="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𝑅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kumimoji="0" lang="en-DE" sz="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0" lang="en-US" sz="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𝑛</m:t>
                              </m:r>
                            </m:e>
                          </m:acc>
                        </m:sub>
                      </m:sSub>
                    </m:oMath>
                  </a14:m>
                  <a:r>
                    <a:rPr kumimoji="0" lang="en-US" sz="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rPr>
                    <a:t>(</a:t>
                  </a:r>
                  <a14:m>
                    <m:oMath xmlns:m="http://schemas.openxmlformats.org/officeDocument/2006/math">
                      <m:r>
                        <a:rPr kumimoji="0" lang="en-US" sz="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𝜃</m:t>
                      </m:r>
                    </m:oMath>
                  </a14:m>
                  <a:r>
                    <a:rPr kumimoji="0" lang="en-US" sz="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rPr>
                    <a:t>)</a:t>
                  </a:r>
                  <a:endParaRPr kumimoji="0" lang="en-DE" sz="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62" name="Flowchart: Process 61">
                  <a:extLst>
                    <a:ext uri="{FF2B5EF4-FFF2-40B4-BE49-F238E27FC236}">
                      <a16:creationId xmlns:a16="http://schemas.microsoft.com/office/drawing/2014/main" id="{D5DB52D0-77EC-0F25-2FF6-EE34FE960C2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98249" y="3210802"/>
                  <a:ext cx="446456" cy="274320"/>
                </a:xfrm>
                <a:prstGeom prst="flowChartProcess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Flowchart: Process 62">
                  <a:extLst>
                    <a:ext uri="{FF2B5EF4-FFF2-40B4-BE49-F238E27FC236}">
                      <a16:creationId xmlns:a16="http://schemas.microsoft.com/office/drawing/2014/main" id="{C0A87AAE-FD5E-A2EA-7796-064013A10E53}"/>
                    </a:ext>
                  </a:extLst>
                </p:cNvPr>
                <p:cNvSpPr/>
                <p:nvPr/>
              </p:nvSpPr>
              <p:spPr>
                <a:xfrm>
                  <a:off x="8135719" y="2871418"/>
                  <a:ext cx="446456" cy="274320"/>
                </a:xfrm>
                <a:prstGeom prst="flowChartProcess">
                  <a:avLst/>
                </a:prstGeom>
                <a:solidFill>
                  <a:srgbClr val="FFE699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kumimoji="0" lang="en-DE" sz="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𝑅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kumimoji="0" lang="en-DE" sz="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0" lang="en-US" sz="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𝑛</m:t>
                              </m:r>
                            </m:e>
                          </m:acc>
                        </m:sub>
                      </m:sSub>
                    </m:oMath>
                  </a14:m>
                  <a:r>
                    <a:rPr kumimoji="0" lang="en-US" sz="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rPr>
                    <a:t>(</a:t>
                  </a:r>
                  <a14:m>
                    <m:oMath xmlns:m="http://schemas.openxmlformats.org/officeDocument/2006/math">
                      <m:r>
                        <a:rPr kumimoji="0" lang="en-US" sz="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𝜃</m:t>
                      </m:r>
                    </m:oMath>
                  </a14:m>
                  <a:r>
                    <a:rPr kumimoji="0" lang="en-US" sz="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rPr>
                    <a:t>)</a:t>
                  </a:r>
                  <a:endParaRPr kumimoji="0" lang="en-DE" sz="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63" name="Flowchart: Process 62">
                  <a:extLst>
                    <a:ext uri="{FF2B5EF4-FFF2-40B4-BE49-F238E27FC236}">
                      <a16:creationId xmlns:a16="http://schemas.microsoft.com/office/drawing/2014/main" id="{C0A87AAE-FD5E-A2EA-7796-064013A10E5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35719" y="2871418"/>
                  <a:ext cx="446456" cy="274320"/>
                </a:xfrm>
                <a:prstGeom prst="flowChartProcess">
                  <a:avLst/>
                </a:prstGeom>
                <a:blipFill>
                  <a:blip r:embed="rId15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Flowchart: Process 63">
                  <a:extLst>
                    <a:ext uri="{FF2B5EF4-FFF2-40B4-BE49-F238E27FC236}">
                      <a16:creationId xmlns:a16="http://schemas.microsoft.com/office/drawing/2014/main" id="{0606505C-4195-8926-3ADC-D8907C4E5948}"/>
                    </a:ext>
                  </a:extLst>
                </p:cNvPr>
                <p:cNvSpPr/>
                <p:nvPr/>
              </p:nvSpPr>
              <p:spPr>
                <a:xfrm>
                  <a:off x="7806575" y="3533874"/>
                  <a:ext cx="446456" cy="274320"/>
                </a:xfrm>
                <a:prstGeom prst="flowChartProcess">
                  <a:avLst/>
                </a:prstGeom>
                <a:solidFill>
                  <a:srgbClr val="FFE699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kumimoji="0" lang="en-DE" sz="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𝑅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kumimoji="0" lang="en-DE" sz="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0" lang="en-US" sz="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𝑛</m:t>
                              </m:r>
                            </m:e>
                          </m:acc>
                        </m:sub>
                      </m:sSub>
                    </m:oMath>
                  </a14:m>
                  <a:r>
                    <a:rPr kumimoji="0" lang="en-US" sz="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rPr>
                    <a:t>(</a:t>
                  </a:r>
                  <a14:m>
                    <m:oMath xmlns:m="http://schemas.openxmlformats.org/officeDocument/2006/math">
                      <m:r>
                        <a:rPr kumimoji="0" lang="en-US" sz="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𝜃</m:t>
                      </m:r>
                    </m:oMath>
                  </a14:m>
                  <a:r>
                    <a:rPr kumimoji="0" lang="en-US" sz="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rPr>
                    <a:t>)</a:t>
                  </a:r>
                  <a:endParaRPr kumimoji="0" lang="en-DE" sz="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64" name="Flowchart: Process 63">
                  <a:extLst>
                    <a:ext uri="{FF2B5EF4-FFF2-40B4-BE49-F238E27FC236}">
                      <a16:creationId xmlns:a16="http://schemas.microsoft.com/office/drawing/2014/main" id="{0606505C-4195-8926-3ADC-D8907C4E594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06575" y="3533874"/>
                  <a:ext cx="446456" cy="274320"/>
                </a:xfrm>
                <a:prstGeom prst="flowChartProcess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Flowchart: Process 64">
                  <a:extLst>
                    <a:ext uri="{FF2B5EF4-FFF2-40B4-BE49-F238E27FC236}">
                      <a16:creationId xmlns:a16="http://schemas.microsoft.com/office/drawing/2014/main" id="{33BF8044-29F9-707A-07F2-C7D65ED4DE6A}"/>
                    </a:ext>
                  </a:extLst>
                </p:cNvPr>
                <p:cNvSpPr/>
                <p:nvPr/>
              </p:nvSpPr>
              <p:spPr>
                <a:xfrm>
                  <a:off x="8596644" y="2557829"/>
                  <a:ext cx="446456" cy="274320"/>
                </a:xfrm>
                <a:prstGeom prst="flowChartProcess">
                  <a:avLst/>
                </a:prstGeom>
                <a:solidFill>
                  <a:srgbClr val="FFE699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kumimoji="0" lang="en-DE" sz="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𝑅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kumimoji="0" lang="en-DE" sz="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0" lang="en-US" sz="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𝑛</m:t>
                              </m:r>
                            </m:e>
                          </m:acc>
                        </m:sub>
                      </m:sSub>
                    </m:oMath>
                  </a14:m>
                  <a:r>
                    <a:rPr kumimoji="0" lang="en-US" sz="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rPr>
                    <a:t>(</a:t>
                  </a:r>
                  <a14:m>
                    <m:oMath xmlns:m="http://schemas.openxmlformats.org/officeDocument/2006/math">
                      <m:r>
                        <a:rPr kumimoji="0" lang="en-US" sz="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𝜃</m:t>
                      </m:r>
                    </m:oMath>
                  </a14:m>
                  <a:r>
                    <a:rPr kumimoji="0" lang="en-US" sz="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rPr>
                    <a:t>)</a:t>
                  </a:r>
                  <a:endParaRPr kumimoji="0" lang="en-DE" sz="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65" name="Flowchart: Process 64">
                  <a:extLst>
                    <a:ext uri="{FF2B5EF4-FFF2-40B4-BE49-F238E27FC236}">
                      <a16:creationId xmlns:a16="http://schemas.microsoft.com/office/drawing/2014/main" id="{33BF8044-29F9-707A-07F2-C7D65ED4DE6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96644" y="2557829"/>
                  <a:ext cx="446456" cy="274320"/>
                </a:xfrm>
                <a:prstGeom prst="flowChartProcess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Flowchart: Process 65">
                  <a:extLst>
                    <a:ext uri="{FF2B5EF4-FFF2-40B4-BE49-F238E27FC236}">
                      <a16:creationId xmlns:a16="http://schemas.microsoft.com/office/drawing/2014/main" id="{9654FE1F-B444-98FE-0806-CF4DFC35E4F2}"/>
                    </a:ext>
                  </a:extLst>
                </p:cNvPr>
                <p:cNvSpPr/>
                <p:nvPr/>
              </p:nvSpPr>
              <p:spPr>
                <a:xfrm>
                  <a:off x="8996248" y="3217171"/>
                  <a:ext cx="446456" cy="274320"/>
                </a:xfrm>
                <a:prstGeom prst="flowChartProcess">
                  <a:avLst/>
                </a:prstGeom>
                <a:solidFill>
                  <a:srgbClr val="FFE699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kumimoji="0" lang="en-DE" sz="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𝑅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kumimoji="0" lang="en-DE" sz="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0" lang="en-US" sz="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𝑛</m:t>
                              </m:r>
                            </m:e>
                          </m:acc>
                        </m:sub>
                      </m:sSub>
                    </m:oMath>
                  </a14:m>
                  <a:r>
                    <a:rPr kumimoji="0" lang="en-US" sz="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rPr>
                    <a:t>(</a:t>
                  </a:r>
                  <a14:m>
                    <m:oMath xmlns:m="http://schemas.openxmlformats.org/officeDocument/2006/math">
                      <m:r>
                        <a:rPr kumimoji="0" lang="en-US" sz="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𝜃</m:t>
                      </m:r>
                    </m:oMath>
                  </a14:m>
                  <a:r>
                    <a:rPr kumimoji="0" lang="en-US" sz="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rPr>
                    <a:t>)</a:t>
                  </a:r>
                  <a:endParaRPr kumimoji="0" lang="en-DE" sz="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66" name="Flowchart: Process 65">
                  <a:extLst>
                    <a:ext uri="{FF2B5EF4-FFF2-40B4-BE49-F238E27FC236}">
                      <a16:creationId xmlns:a16="http://schemas.microsoft.com/office/drawing/2014/main" id="{9654FE1F-B444-98FE-0806-CF4DFC35E4F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96248" y="3217171"/>
                  <a:ext cx="446456" cy="274320"/>
                </a:xfrm>
                <a:prstGeom prst="flowChartProcess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Flowchart: Process 66">
                  <a:extLst>
                    <a:ext uri="{FF2B5EF4-FFF2-40B4-BE49-F238E27FC236}">
                      <a16:creationId xmlns:a16="http://schemas.microsoft.com/office/drawing/2014/main" id="{A887DF44-30A0-8941-6D7F-7FEC9171651A}"/>
                    </a:ext>
                  </a:extLst>
                </p:cNvPr>
                <p:cNvSpPr/>
                <p:nvPr/>
              </p:nvSpPr>
              <p:spPr>
                <a:xfrm>
                  <a:off x="9558357" y="1700534"/>
                  <a:ext cx="446456" cy="274320"/>
                </a:xfrm>
                <a:prstGeom prst="flowChartProcess">
                  <a:avLst/>
                </a:prstGeom>
                <a:solidFill>
                  <a:srgbClr val="FFE699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kumimoji="0" lang="en-DE" sz="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𝑅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kumimoji="0" lang="en-DE" sz="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0" lang="en-US" sz="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𝑛</m:t>
                              </m:r>
                            </m:e>
                          </m:acc>
                        </m:sub>
                      </m:sSub>
                    </m:oMath>
                  </a14:m>
                  <a:r>
                    <a:rPr kumimoji="0" lang="en-US" sz="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rPr>
                    <a:t>(</a:t>
                  </a:r>
                  <a14:m>
                    <m:oMath xmlns:m="http://schemas.openxmlformats.org/officeDocument/2006/math">
                      <m:r>
                        <a:rPr kumimoji="0" lang="en-US" sz="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𝜃</m:t>
                      </m:r>
                    </m:oMath>
                  </a14:m>
                  <a:r>
                    <a:rPr kumimoji="0" lang="en-US" sz="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rPr>
                    <a:t>)</a:t>
                  </a:r>
                  <a:endParaRPr kumimoji="0" lang="en-DE" sz="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67" name="Flowchart: Process 66">
                  <a:extLst>
                    <a:ext uri="{FF2B5EF4-FFF2-40B4-BE49-F238E27FC236}">
                      <a16:creationId xmlns:a16="http://schemas.microsoft.com/office/drawing/2014/main" id="{A887DF44-30A0-8941-6D7F-7FEC9171651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58357" y="1700534"/>
                  <a:ext cx="446456" cy="274320"/>
                </a:xfrm>
                <a:prstGeom prst="flowChartProcess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Flowchart: Process 67">
                  <a:extLst>
                    <a:ext uri="{FF2B5EF4-FFF2-40B4-BE49-F238E27FC236}">
                      <a16:creationId xmlns:a16="http://schemas.microsoft.com/office/drawing/2014/main" id="{51492E5F-1485-59CF-C4CA-03907974BD01}"/>
                    </a:ext>
                  </a:extLst>
                </p:cNvPr>
                <p:cNvSpPr/>
                <p:nvPr/>
              </p:nvSpPr>
              <p:spPr>
                <a:xfrm>
                  <a:off x="10054500" y="2022308"/>
                  <a:ext cx="446456" cy="274320"/>
                </a:xfrm>
                <a:prstGeom prst="flowChartProcess">
                  <a:avLst/>
                </a:prstGeom>
                <a:solidFill>
                  <a:srgbClr val="FFE699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kumimoji="0" lang="en-DE" sz="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𝑅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kumimoji="0" lang="en-DE" sz="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0" lang="en-US" sz="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𝑛</m:t>
                              </m:r>
                            </m:e>
                          </m:acc>
                        </m:sub>
                      </m:sSub>
                    </m:oMath>
                  </a14:m>
                  <a:r>
                    <a:rPr kumimoji="0" lang="en-US" sz="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rPr>
                    <a:t>(</a:t>
                  </a:r>
                  <a14:m>
                    <m:oMath xmlns:m="http://schemas.openxmlformats.org/officeDocument/2006/math">
                      <m:r>
                        <a:rPr kumimoji="0" lang="en-US" sz="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𝜃</m:t>
                      </m:r>
                    </m:oMath>
                  </a14:m>
                  <a:r>
                    <a:rPr kumimoji="0" lang="en-US" sz="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rPr>
                    <a:t>)</a:t>
                  </a:r>
                  <a:endParaRPr kumimoji="0" lang="en-DE" sz="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68" name="Flowchart: Process 67">
                  <a:extLst>
                    <a:ext uri="{FF2B5EF4-FFF2-40B4-BE49-F238E27FC236}">
                      <a16:creationId xmlns:a16="http://schemas.microsoft.com/office/drawing/2014/main" id="{51492E5F-1485-59CF-C4CA-03907974BD0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54500" y="2022308"/>
                  <a:ext cx="446456" cy="274320"/>
                </a:xfrm>
                <a:prstGeom prst="flowChartProcess">
                  <a:avLst/>
                </a:prstGeom>
                <a:blipFill>
                  <a:blip r:embed="rId14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Flowchart: Process 68">
                  <a:extLst>
                    <a:ext uri="{FF2B5EF4-FFF2-40B4-BE49-F238E27FC236}">
                      <a16:creationId xmlns:a16="http://schemas.microsoft.com/office/drawing/2014/main" id="{87B22A71-F508-7126-397C-E79272362C17}"/>
                    </a:ext>
                  </a:extLst>
                </p:cNvPr>
                <p:cNvSpPr/>
                <p:nvPr/>
              </p:nvSpPr>
              <p:spPr>
                <a:xfrm>
                  <a:off x="10500956" y="1017270"/>
                  <a:ext cx="446456" cy="274320"/>
                </a:xfrm>
                <a:prstGeom prst="flowChartProcess">
                  <a:avLst/>
                </a:prstGeom>
                <a:solidFill>
                  <a:srgbClr val="FFE699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kumimoji="0" lang="en-DE" sz="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𝑅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kumimoji="0" lang="en-DE" sz="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0" lang="en-US" sz="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𝑛</m:t>
                              </m:r>
                            </m:e>
                          </m:acc>
                        </m:sub>
                      </m:sSub>
                    </m:oMath>
                  </a14:m>
                  <a:r>
                    <a:rPr kumimoji="0" lang="en-US" sz="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rPr>
                    <a:t>(</a:t>
                  </a:r>
                  <a14:m>
                    <m:oMath xmlns:m="http://schemas.openxmlformats.org/officeDocument/2006/math">
                      <m:r>
                        <a:rPr kumimoji="0" lang="en-US" sz="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𝜃</m:t>
                      </m:r>
                    </m:oMath>
                  </a14:m>
                  <a:r>
                    <a:rPr kumimoji="0" lang="en-US" sz="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rPr>
                    <a:t>)</a:t>
                  </a:r>
                  <a:endParaRPr kumimoji="0" lang="en-DE" sz="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69" name="Flowchart: Process 68">
                  <a:extLst>
                    <a:ext uri="{FF2B5EF4-FFF2-40B4-BE49-F238E27FC236}">
                      <a16:creationId xmlns:a16="http://schemas.microsoft.com/office/drawing/2014/main" id="{87B22A71-F508-7126-397C-E79272362C1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00956" y="1017270"/>
                  <a:ext cx="446456" cy="274320"/>
                </a:xfrm>
                <a:prstGeom prst="flowChartProcess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Flowchart: Process 69">
                  <a:extLst>
                    <a:ext uri="{FF2B5EF4-FFF2-40B4-BE49-F238E27FC236}">
                      <a16:creationId xmlns:a16="http://schemas.microsoft.com/office/drawing/2014/main" id="{09F900F2-37D0-51D3-7371-6AB2951D46B1}"/>
                    </a:ext>
                  </a:extLst>
                </p:cNvPr>
                <p:cNvSpPr/>
                <p:nvPr/>
              </p:nvSpPr>
              <p:spPr>
                <a:xfrm>
                  <a:off x="9369263" y="2551127"/>
                  <a:ext cx="446456" cy="274320"/>
                </a:xfrm>
                <a:prstGeom prst="flowChartProcess">
                  <a:avLst/>
                </a:prstGeom>
                <a:solidFill>
                  <a:srgbClr val="FFE699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kumimoji="0" lang="en-DE" sz="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𝑅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kumimoji="0" lang="en-DE" sz="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0" lang="en-US" sz="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𝑛</m:t>
                              </m:r>
                            </m:e>
                          </m:acc>
                        </m:sub>
                      </m:sSub>
                    </m:oMath>
                  </a14:m>
                  <a:r>
                    <a:rPr kumimoji="0" lang="en-US" sz="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rPr>
                    <a:t>(</a:t>
                  </a:r>
                  <a14:m>
                    <m:oMath xmlns:m="http://schemas.openxmlformats.org/officeDocument/2006/math">
                      <m:r>
                        <a:rPr kumimoji="0" lang="en-US" sz="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𝜃</m:t>
                      </m:r>
                    </m:oMath>
                  </a14:m>
                  <a:r>
                    <a:rPr kumimoji="0" lang="en-US" sz="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rPr>
                    <a:t>)</a:t>
                  </a:r>
                  <a:endParaRPr kumimoji="0" lang="en-DE" sz="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70" name="Flowchart: Process 69">
                  <a:extLst>
                    <a:ext uri="{FF2B5EF4-FFF2-40B4-BE49-F238E27FC236}">
                      <a16:creationId xmlns:a16="http://schemas.microsoft.com/office/drawing/2014/main" id="{09F900F2-37D0-51D3-7371-6AB2951D46B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69263" y="2551127"/>
                  <a:ext cx="446456" cy="274320"/>
                </a:xfrm>
                <a:prstGeom prst="flowChartProcess">
                  <a:avLst/>
                </a:prstGeom>
                <a:blipFill>
                  <a:blip r:embed="rId15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Flowchart: Process 70">
                  <a:extLst>
                    <a:ext uri="{FF2B5EF4-FFF2-40B4-BE49-F238E27FC236}">
                      <a16:creationId xmlns:a16="http://schemas.microsoft.com/office/drawing/2014/main" id="{376BF65B-57A6-0594-5ECF-19E6B425DAD4}"/>
                    </a:ext>
                  </a:extLst>
                </p:cNvPr>
                <p:cNvSpPr/>
                <p:nvPr/>
              </p:nvSpPr>
              <p:spPr>
                <a:xfrm>
                  <a:off x="10172776" y="2871418"/>
                  <a:ext cx="446456" cy="274320"/>
                </a:xfrm>
                <a:prstGeom prst="flowChartProcess">
                  <a:avLst/>
                </a:prstGeom>
                <a:solidFill>
                  <a:srgbClr val="FFE699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kumimoji="0" lang="en-DE" sz="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𝑅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kumimoji="0" lang="en-DE" sz="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0" lang="en-US" sz="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𝑛</m:t>
                              </m:r>
                            </m:e>
                          </m:acc>
                        </m:sub>
                      </m:sSub>
                    </m:oMath>
                  </a14:m>
                  <a:r>
                    <a:rPr kumimoji="0" lang="en-US" sz="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rPr>
                    <a:t>(</a:t>
                  </a:r>
                  <a14:m>
                    <m:oMath xmlns:m="http://schemas.openxmlformats.org/officeDocument/2006/math">
                      <m:r>
                        <a:rPr kumimoji="0" lang="en-US" sz="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𝜃</m:t>
                      </m:r>
                    </m:oMath>
                  </a14:m>
                  <a:r>
                    <a:rPr kumimoji="0" lang="en-US" sz="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rPr>
                    <a:t>)</a:t>
                  </a:r>
                  <a:endParaRPr kumimoji="0" lang="en-DE" sz="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71" name="Flowchart: Process 70">
                  <a:extLst>
                    <a:ext uri="{FF2B5EF4-FFF2-40B4-BE49-F238E27FC236}">
                      <a16:creationId xmlns:a16="http://schemas.microsoft.com/office/drawing/2014/main" id="{376BF65B-57A6-0594-5ECF-19E6B425DAD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72776" y="2871418"/>
                  <a:ext cx="446456" cy="274320"/>
                </a:xfrm>
                <a:prstGeom prst="flowChartProcess">
                  <a:avLst/>
                </a:prstGeom>
                <a:blipFill>
                  <a:blip r:embed="rId15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Flowchart: Process 71">
                  <a:extLst>
                    <a:ext uri="{FF2B5EF4-FFF2-40B4-BE49-F238E27FC236}">
                      <a16:creationId xmlns:a16="http://schemas.microsoft.com/office/drawing/2014/main" id="{5924BAB6-0D48-81F7-A5F9-F8F1F723A801}"/>
                    </a:ext>
                  </a:extLst>
                </p:cNvPr>
                <p:cNvSpPr/>
                <p:nvPr/>
              </p:nvSpPr>
              <p:spPr>
                <a:xfrm>
                  <a:off x="9740378" y="3530569"/>
                  <a:ext cx="446456" cy="274320"/>
                </a:xfrm>
                <a:prstGeom prst="flowChartProcess">
                  <a:avLst/>
                </a:prstGeom>
                <a:solidFill>
                  <a:srgbClr val="FFE699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kumimoji="0" lang="en-DE" sz="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𝑅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kumimoji="0" lang="en-DE" sz="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0" lang="en-US" sz="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𝑛</m:t>
                              </m:r>
                            </m:e>
                          </m:acc>
                        </m:sub>
                      </m:sSub>
                    </m:oMath>
                  </a14:m>
                  <a:r>
                    <a:rPr kumimoji="0" lang="en-US" sz="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rPr>
                    <a:t>(</a:t>
                  </a:r>
                  <a14:m>
                    <m:oMath xmlns:m="http://schemas.openxmlformats.org/officeDocument/2006/math">
                      <m:r>
                        <a:rPr kumimoji="0" lang="en-US" sz="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𝜃</m:t>
                      </m:r>
                    </m:oMath>
                  </a14:m>
                  <a:r>
                    <a:rPr kumimoji="0" lang="en-US" sz="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rPr>
                    <a:t>)</a:t>
                  </a:r>
                  <a:endParaRPr kumimoji="0" lang="en-DE" sz="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72" name="Flowchart: Process 71">
                  <a:extLst>
                    <a:ext uri="{FF2B5EF4-FFF2-40B4-BE49-F238E27FC236}">
                      <a16:creationId xmlns:a16="http://schemas.microsoft.com/office/drawing/2014/main" id="{5924BAB6-0D48-81F7-A5F9-F8F1F723A80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40378" y="3530569"/>
                  <a:ext cx="446456" cy="274320"/>
                </a:xfrm>
                <a:prstGeom prst="flowChartProcess">
                  <a:avLst/>
                </a:prstGeom>
                <a:blipFill>
                  <a:blip r:embed="rId15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Flowchart: Process 72">
                  <a:extLst>
                    <a:ext uri="{FF2B5EF4-FFF2-40B4-BE49-F238E27FC236}">
                      <a16:creationId xmlns:a16="http://schemas.microsoft.com/office/drawing/2014/main" id="{D89C6E7B-842C-80FE-1AFC-509B394EEE66}"/>
                    </a:ext>
                  </a:extLst>
                </p:cNvPr>
                <p:cNvSpPr/>
                <p:nvPr/>
              </p:nvSpPr>
              <p:spPr>
                <a:xfrm>
                  <a:off x="10613633" y="3212085"/>
                  <a:ext cx="446456" cy="274320"/>
                </a:xfrm>
                <a:prstGeom prst="flowChartProcess">
                  <a:avLst/>
                </a:prstGeom>
                <a:solidFill>
                  <a:srgbClr val="FFE699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kumimoji="0" lang="en-DE" sz="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𝑅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kumimoji="0" lang="en-DE" sz="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0" lang="en-US" sz="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𝑛</m:t>
                              </m:r>
                            </m:e>
                          </m:acc>
                        </m:sub>
                      </m:sSub>
                    </m:oMath>
                  </a14:m>
                  <a:r>
                    <a:rPr kumimoji="0" lang="en-US" sz="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rPr>
                    <a:t>(</a:t>
                  </a:r>
                  <a14:m>
                    <m:oMath xmlns:m="http://schemas.openxmlformats.org/officeDocument/2006/math">
                      <m:r>
                        <a:rPr kumimoji="0" lang="en-US" sz="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𝜃</m:t>
                      </m:r>
                    </m:oMath>
                  </a14:m>
                  <a:r>
                    <a:rPr kumimoji="0" lang="en-US" sz="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rPr>
                    <a:t>)</a:t>
                  </a:r>
                  <a:endParaRPr kumimoji="0" lang="en-DE" sz="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73" name="Flowchart: Process 72">
                  <a:extLst>
                    <a:ext uri="{FF2B5EF4-FFF2-40B4-BE49-F238E27FC236}">
                      <a16:creationId xmlns:a16="http://schemas.microsoft.com/office/drawing/2014/main" id="{D89C6E7B-842C-80FE-1AFC-509B394EEE6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13633" y="3212085"/>
                  <a:ext cx="446456" cy="274320"/>
                </a:xfrm>
                <a:prstGeom prst="flowChartProcess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Flowchart: Process 73">
                  <a:extLst>
                    <a:ext uri="{FF2B5EF4-FFF2-40B4-BE49-F238E27FC236}">
                      <a16:creationId xmlns:a16="http://schemas.microsoft.com/office/drawing/2014/main" id="{2ADE0FED-2EF1-92B4-026E-DBCE8DD43DB5}"/>
                    </a:ext>
                  </a:extLst>
                </p:cNvPr>
                <p:cNvSpPr/>
                <p:nvPr/>
              </p:nvSpPr>
              <p:spPr>
                <a:xfrm>
                  <a:off x="11060089" y="3527521"/>
                  <a:ext cx="446456" cy="274320"/>
                </a:xfrm>
                <a:prstGeom prst="flowChartProcess">
                  <a:avLst/>
                </a:prstGeom>
                <a:solidFill>
                  <a:srgbClr val="FFE699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kumimoji="0" lang="en-DE" sz="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𝑅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kumimoji="0" lang="en-DE" sz="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0" lang="en-US" sz="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𝑛</m:t>
                              </m:r>
                            </m:e>
                          </m:acc>
                        </m:sub>
                      </m:sSub>
                    </m:oMath>
                  </a14:m>
                  <a:r>
                    <a:rPr kumimoji="0" lang="en-US" sz="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rPr>
                    <a:t>(</a:t>
                  </a:r>
                  <a14:m>
                    <m:oMath xmlns:m="http://schemas.openxmlformats.org/officeDocument/2006/math">
                      <m:r>
                        <a:rPr kumimoji="0" lang="en-US" sz="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𝜃</m:t>
                      </m:r>
                    </m:oMath>
                  </a14:m>
                  <a:r>
                    <a:rPr kumimoji="0" lang="en-US" sz="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ptos" panose="02110004020202020204"/>
                      <a:ea typeface="+mn-ea"/>
                      <a:cs typeface="+mn-cs"/>
                    </a:rPr>
                    <a:t>)</a:t>
                  </a:r>
                  <a:endParaRPr kumimoji="0" lang="en-DE" sz="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74" name="Flowchart: Process 73">
                  <a:extLst>
                    <a:ext uri="{FF2B5EF4-FFF2-40B4-BE49-F238E27FC236}">
                      <a16:creationId xmlns:a16="http://schemas.microsoft.com/office/drawing/2014/main" id="{2ADE0FED-2EF1-92B4-026E-DBCE8DD43DB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60089" y="3527521"/>
                  <a:ext cx="446456" cy="274320"/>
                </a:xfrm>
                <a:prstGeom prst="flowChartProcess">
                  <a:avLst/>
                </a:prstGeom>
                <a:blipFill>
                  <a:blip r:embed="rId14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5" name="Rectangle: Rounded Corners 74">
              <a:extLst>
                <a:ext uri="{FF2B5EF4-FFF2-40B4-BE49-F238E27FC236}">
                  <a16:creationId xmlns:a16="http://schemas.microsoft.com/office/drawing/2014/main" id="{7D940F77-9110-519A-810F-CCF81608A1EA}"/>
                </a:ext>
              </a:extLst>
            </p:cNvPr>
            <p:cNvSpPr/>
            <p:nvPr/>
          </p:nvSpPr>
          <p:spPr>
            <a:xfrm>
              <a:off x="6494661" y="2551128"/>
              <a:ext cx="5068690" cy="1307390"/>
            </a:xfrm>
            <a:prstGeom prst="roundRect">
              <a:avLst>
                <a:gd name="adj" fmla="val 4427"/>
              </a:avLst>
            </a:prstGeom>
            <a:noFill/>
            <a:ln w="317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DE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76" name="Rectangle: Rounded Corners 75">
              <a:extLst>
                <a:ext uri="{FF2B5EF4-FFF2-40B4-BE49-F238E27FC236}">
                  <a16:creationId xmlns:a16="http://schemas.microsoft.com/office/drawing/2014/main" id="{E43460A3-0E1C-A75E-D477-161E63C14EF5}"/>
                </a:ext>
              </a:extLst>
            </p:cNvPr>
            <p:cNvSpPr/>
            <p:nvPr/>
          </p:nvSpPr>
          <p:spPr>
            <a:xfrm>
              <a:off x="7015029" y="959312"/>
              <a:ext cx="1035377" cy="1382568"/>
            </a:xfrm>
            <a:prstGeom prst="roundRect">
              <a:avLst>
                <a:gd name="adj" fmla="val 4892"/>
              </a:avLst>
            </a:prstGeom>
            <a:noFill/>
            <a:ln w="317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DE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77" name="Rectangle: Rounded Corners 76">
              <a:extLst>
                <a:ext uri="{FF2B5EF4-FFF2-40B4-BE49-F238E27FC236}">
                  <a16:creationId xmlns:a16="http://schemas.microsoft.com/office/drawing/2014/main" id="{6E0B860E-20DB-644A-4101-8CD8FDEA2748}"/>
                </a:ext>
              </a:extLst>
            </p:cNvPr>
            <p:cNvSpPr/>
            <p:nvPr/>
          </p:nvSpPr>
          <p:spPr>
            <a:xfrm>
              <a:off x="9019122" y="979399"/>
              <a:ext cx="1952641" cy="1382568"/>
            </a:xfrm>
            <a:prstGeom prst="roundRect">
              <a:avLst>
                <a:gd name="adj" fmla="val 3991"/>
              </a:avLst>
            </a:prstGeom>
            <a:noFill/>
            <a:ln w="317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DE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EDA8CDF8-7A88-0784-A0B8-D3A07601BC56}"/>
              </a:ext>
            </a:extLst>
          </p:cNvPr>
          <p:cNvSpPr txBox="1"/>
          <p:nvPr/>
        </p:nvSpPr>
        <p:spPr>
          <a:xfrm>
            <a:off x="6279823" y="4067327"/>
            <a:ext cx="566415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The circuits for the three configurations of two-qubit gates, (a) nearest-neighbor (NN), (b) circuit-block (CB), and (c) all-to-all (AA).</a:t>
            </a:r>
            <a:endParaRPr kumimoji="0" lang="en-D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468C2D57-7A39-85CE-2EEB-B405BF373A19}"/>
              </a:ext>
            </a:extLst>
          </p:cNvPr>
          <p:cNvSpPr txBox="1"/>
          <p:nvPr/>
        </p:nvSpPr>
        <p:spPr>
          <a:xfrm>
            <a:off x="709664" y="5184120"/>
            <a:ext cx="50167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The circuit of the ansatz used in the figure above</a:t>
            </a:r>
            <a:endParaRPr kumimoji="0" lang="en-D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AF814864-9672-DFE8-A9E4-98481D64C394}"/>
              </a:ext>
            </a:extLst>
          </p:cNvPr>
          <p:cNvGrpSpPr/>
          <p:nvPr/>
        </p:nvGrpSpPr>
        <p:grpSpPr>
          <a:xfrm>
            <a:off x="356369" y="3774622"/>
            <a:ext cx="5739631" cy="1369371"/>
            <a:chOff x="356369" y="3774622"/>
            <a:chExt cx="5739631" cy="1369371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7506A98E-B86F-5BB6-DA33-202B112199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rcRect b="23886"/>
            <a:stretch/>
          </p:blipFill>
          <p:spPr>
            <a:xfrm>
              <a:off x="356369" y="3774622"/>
              <a:ext cx="5739631" cy="1369371"/>
            </a:xfrm>
            <a:prstGeom prst="rect">
              <a:avLst/>
            </a:prstGeom>
          </p:spPr>
        </p:pic>
        <p:sp>
          <p:nvSpPr>
            <p:cNvPr id="84" name="Rectangle: Rounded Corners 83">
              <a:extLst>
                <a:ext uri="{FF2B5EF4-FFF2-40B4-BE49-F238E27FC236}">
                  <a16:creationId xmlns:a16="http://schemas.microsoft.com/office/drawing/2014/main" id="{D003A057-C9BE-C469-354B-3AC0E9746CCD}"/>
                </a:ext>
              </a:extLst>
            </p:cNvPr>
            <p:cNvSpPr/>
            <p:nvPr/>
          </p:nvSpPr>
          <p:spPr>
            <a:xfrm>
              <a:off x="624840" y="3905972"/>
              <a:ext cx="5101590" cy="1135928"/>
            </a:xfrm>
            <a:prstGeom prst="roundRect">
              <a:avLst>
                <a:gd name="adj" fmla="val 4257"/>
              </a:avLst>
            </a:prstGeom>
            <a:noFill/>
            <a:ln>
              <a:prstDash val="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DE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</p:grpSp>
      <p:cxnSp>
        <p:nvCxnSpPr>
          <p:cNvPr id="87" name="Connector: Curved 86">
            <a:extLst>
              <a:ext uri="{FF2B5EF4-FFF2-40B4-BE49-F238E27FC236}">
                <a16:creationId xmlns:a16="http://schemas.microsoft.com/office/drawing/2014/main" id="{7E4F5515-2A8B-2B2F-5D06-914553356612}"/>
              </a:ext>
            </a:extLst>
          </p:cNvPr>
          <p:cNvCxnSpPr>
            <a:cxnSpLocks/>
            <a:stCxn id="18" idx="0"/>
            <a:endCxn id="19" idx="1"/>
          </p:cNvCxnSpPr>
          <p:nvPr/>
        </p:nvCxnSpPr>
        <p:spPr>
          <a:xfrm rot="16200000" flipH="1" flipV="1">
            <a:off x="303669" y="1198722"/>
            <a:ext cx="3313286" cy="3207885"/>
          </a:xfrm>
          <a:prstGeom prst="curvedConnector4">
            <a:avLst>
              <a:gd name="adj1" fmla="val -27138"/>
              <a:gd name="adj2" fmla="val 107126"/>
            </a:avLst>
          </a:prstGeom>
          <a:ln>
            <a:solidFill>
              <a:schemeClr val="accent2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29D14399-045F-3EF4-F72D-A85FAA5B78B8}"/>
              </a:ext>
            </a:extLst>
          </p:cNvPr>
          <p:cNvSpPr txBox="1"/>
          <p:nvPr/>
        </p:nvSpPr>
        <p:spPr>
          <a:xfrm>
            <a:off x="1392377" y="6105509"/>
            <a:ext cx="99207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 err="1">
                <a:latin typeface="Helvetica"/>
                <a:cs typeface="Helvetica"/>
              </a:rPr>
              <a:t>Source:</a:t>
            </a:r>
            <a:r>
              <a:rPr lang="en-US" sz="18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Yanan</a:t>
            </a: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Li, et al. Quantum recurrent neural networks for sequential learning, Neural Networks, Volume 166, Pages 148-161, (2023) </a:t>
            </a:r>
            <a:endParaRPr lang="en-US" sz="1600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1290874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F3A7E5-5EA9-094F-EEBF-4E4EDAA750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EB5A17-D0F6-09B5-C5D0-672FA3AC0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Staggered Quantum Recurrent Neural Network</a:t>
            </a:r>
            <a:endParaRPr lang="en-DE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734AE45F-CC66-061B-4657-6668F7CBF0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1208" y="5327942"/>
            <a:ext cx="5166360" cy="378377"/>
          </a:xfrm>
        </p:spPr>
        <p:txBody>
          <a:bodyPr>
            <a:normAutofit fontScale="62500" lnSpcReduction="20000"/>
          </a:bodyPr>
          <a:lstStyle/>
          <a:p>
            <a:r>
              <a:rPr lang="en-US"/>
              <a:t>The straightforward way of building the QRNNs using the QRB</a:t>
            </a:r>
            <a:endParaRPr lang="en-DE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78E5D6E9-4BBA-A065-A7BA-578D1D5216C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70075" y="5348387"/>
            <a:ext cx="5166360" cy="551650"/>
          </a:xfrm>
        </p:spPr>
        <p:txBody>
          <a:bodyPr>
            <a:normAutofit fontScale="62500" lnSpcReduction="20000"/>
          </a:bodyPr>
          <a:lstStyle/>
          <a:p>
            <a:r>
              <a:rPr lang="en-US"/>
              <a:t>The second architecture of QRNN, which is built by arranging the QRB in a staggered way. This model is called as </a:t>
            </a:r>
            <a:r>
              <a:rPr lang="en-US" err="1"/>
              <a:t>sQRNN</a:t>
            </a:r>
            <a:endParaRPr lang="en-DE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1A4877E-E1A2-18B4-FA3B-DBBAD2DA3CDC}"/>
              </a:ext>
            </a:extLst>
          </p:cNvPr>
          <p:cNvSpPr txBox="1"/>
          <p:nvPr/>
        </p:nvSpPr>
        <p:spPr>
          <a:xfrm>
            <a:off x="610020" y="1595934"/>
            <a:ext cx="1098072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erstadt"/>
                <a:ea typeface="+mn-ea"/>
                <a:cs typeface="+mn-cs"/>
              </a:rPr>
              <a:t>An </a:t>
            </a:r>
            <a:r>
              <a:rPr kumimoji="0" lang="en-US" sz="180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erstadt"/>
                <a:ea typeface="+mn-ea"/>
                <a:cs typeface="+mn-cs"/>
              </a:rPr>
              <a:t>sQRNN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erstadt"/>
                <a:ea typeface="+mn-ea"/>
                <a:cs typeface="+mn-cs"/>
              </a:rPr>
              <a:t> is a type of Quantum Recurrent Neural Network (QRNN) where 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erstadt"/>
                <a:ea typeface="+mn-ea"/>
                <a:cs typeface="+mn-cs"/>
              </a:rPr>
              <a:t>Quantum Recurrent Blocks (QRBs)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erstadt"/>
                <a:ea typeface="+mn-ea"/>
                <a:cs typeface="+mn-cs"/>
              </a:rPr>
              <a:t> are 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erstadt"/>
                <a:ea typeface="+mn-ea"/>
                <a:cs typeface="+mn-cs"/>
              </a:rPr>
              <a:t>arranged in a staggered fashion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erstadt"/>
                <a:ea typeface="+mn-ea"/>
                <a:cs typeface="+mn-cs"/>
              </a:rPr>
              <a:t>, allowing 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erstadt"/>
                <a:ea typeface="+mn-ea"/>
                <a:cs typeface="+mn-cs"/>
              </a:rPr>
              <a:t>qubits to be reused across time steps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erstadt"/>
                <a:ea typeface="+mn-ea"/>
                <a:cs typeface="+mn-cs"/>
              </a:rPr>
              <a:t>. This staggered structure reduces the 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erstadt"/>
                <a:ea typeface="+mn-ea"/>
                <a:cs typeface="+mn-cs"/>
              </a:rPr>
              <a:t>demand for long coherence times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erstadt"/>
                <a:ea typeface="+mn-ea"/>
                <a:cs typeface="+mn-cs"/>
              </a:rPr>
              <a:t>, a major constraint in NISQ devices.</a:t>
            </a:r>
            <a:endParaRPr kumimoji="0" lang="en-DE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C0A57ED2-BC49-6099-64D2-7BCBBA3DDBA2}"/>
              </a:ext>
            </a:extLst>
          </p:cNvPr>
          <p:cNvGrpSpPr/>
          <p:nvPr/>
        </p:nvGrpSpPr>
        <p:grpSpPr>
          <a:xfrm>
            <a:off x="34030" y="3516629"/>
            <a:ext cx="5753730" cy="1455284"/>
            <a:chOff x="34030" y="3516629"/>
            <a:chExt cx="5753730" cy="145528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E19CFA7-70D1-D644-C3C9-0D5A9370FD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66279" t="30985" r="24760" b="53278"/>
            <a:stretch/>
          </p:blipFill>
          <p:spPr>
            <a:xfrm>
              <a:off x="1582356" y="3966499"/>
              <a:ext cx="250873" cy="182115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Flowchart: Connector 5">
                  <a:extLst>
                    <a:ext uri="{FF2B5EF4-FFF2-40B4-BE49-F238E27FC236}">
                      <a16:creationId xmlns:a16="http://schemas.microsoft.com/office/drawing/2014/main" id="{6C2E69DB-4FE9-36EE-F9CF-FE689A9FBF20}"/>
                    </a:ext>
                  </a:extLst>
                </p:cNvPr>
                <p:cNvSpPr/>
                <p:nvPr/>
              </p:nvSpPr>
              <p:spPr>
                <a:xfrm>
                  <a:off x="519642" y="3516629"/>
                  <a:ext cx="325755" cy="325755"/>
                </a:xfrm>
                <a:prstGeom prst="flowChartConnector">
                  <a:avLst/>
                </a:prstGeom>
                <a:solidFill>
                  <a:srgbClr val="92D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DE" sz="7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US" sz="7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𝑋</m:t>
                            </m:r>
                          </m:e>
                          <m:sup>
                            <m:r>
                              <a:rPr kumimoji="0" lang="en-US" sz="7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(</m:t>
                            </m:r>
                            <m:r>
                              <a:rPr kumimoji="0" lang="en-US" sz="7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𝑡</m:t>
                            </m:r>
                            <m:r>
                              <a:rPr kumimoji="0" lang="en-US" sz="7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−1)</m:t>
                            </m:r>
                          </m:sup>
                        </m:sSup>
                      </m:oMath>
                    </m:oMathPara>
                  </a14:m>
                  <a:endParaRPr kumimoji="0" lang="en-DE" sz="7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erstadt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6" name="Flowchart: Connector 5">
                  <a:extLst>
                    <a:ext uri="{FF2B5EF4-FFF2-40B4-BE49-F238E27FC236}">
                      <a16:creationId xmlns:a16="http://schemas.microsoft.com/office/drawing/2014/main" id="{6C2E69DB-4FE9-36EE-F9CF-FE689A9FBF2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9642" y="3516629"/>
                  <a:ext cx="325755" cy="325755"/>
                </a:xfrm>
                <a:prstGeom prst="flowChartConnector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B9F7A3CF-8C35-694A-C2BF-CCAC8364EA29}"/>
                </a:ext>
              </a:extLst>
            </p:cNvPr>
            <p:cNvCxnSpPr>
              <a:cxnSpLocks/>
              <a:stCxn id="6" idx="4"/>
              <a:endCxn id="8" idx="0"/>
            </p:cNvCxnSpPr>
            <p:nvPr/>
          </p:nvCxnSpPr>
          <p:spPr>
            <a:xfrm>
              <a:off x="682520" y="3842384"/>
              <a:ext cx="2714" cy="15680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Flowchart: Process 7">
                  <a:extLst>
                    <a:ext uri="{FF2B5EF4-FFF2-40B4-BE49-F238E27FC236}">
                      <a16:creationId xmlns:a16="http://schemas.microsoft.com/office/drawing/2014/main" id="{D05B31E5-D447-2D83-CC0C-81395636C223}"/>
                    </a:ext>
                  </a:extLst>
                </p:cNvPr>
                <p:cNvSpPr/>
                <p:nvPr/>
              </p:nvSpPr>
              <p:spPr>
                <a:xfrm>
                  <a:off x="454019" y="3999191"/>
                  <a:ext cx="462430" cy="408669"/>
                </a:xfrm>
                <a:prstGeom prst="flowChartProcess">
                  <a:avLst/>
                </a:prstGeom>
                <a:solidFill>
                  <a:srgbClr val="FFE699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kumimoji="0" lang="en-DE" sz="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𝑈</m:t>
                          </m:r>
                        </m:e>
                        <m:sub>
                          <m:r>
                            <a:rPr kumimoji="0" lang="en-US" sz="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𝑖𝑛</m:t>
                          </m:r>
                        </m:sub>
                      </m:sSub>
                    </m:oMath>
                  </a14:m>
                  <a:r>
                    <a:rPr kumimoji="0" lang="en-US" sz="4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Bierstadt"/>
                      <a:ea typeface="+mn-ea"/>
                      <a:cs typeface="+mn-cs"/>
                    </a:rPr>
                    <a:t>(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kumimoji="0" lang="en-DE" sz="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sz="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𝑋</m:t>
                          </m:r>
                        </m:e>
                        <m:sup>
                          <m:r>
                            <a:rPr kumimoji="0" lang="en-US" sz="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(</m:t>
                          </m:r>
                          <m:r>
                            <a:rPr kumimoji="0" lang="en-US" sz="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  <m:r>
                            <a:rPr kumimoji="0" lang="en-US" sz="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−1</m:t>
                          </m:r>
                          <m:r>
                            <a:rPr kumimoji="0" lang="en-US" sz="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)</m:t>
                          </m:r>
                        </m:sup>
                      </m:sSup>
                    </m:oMath>
                  </a14:m>
                  <a:r>
                    <a:rPr kumimoji="0" lang="en-US" sz="4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Bierstadt"/>
                      <a:ea typeface="+mn-ea"/>
                      <a:cs typeface="+mn-cs"/>
                    </a:rPr>
                    <a:t>)</a:t>
                  </a:r>
                  <a:endParaRPr kumimoji="0" lang="en-DE" sz="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erstadt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8" name="Flowchart: Process 7">
                  <a:extLst>
                    <a:ext uri="{FF2B5EF4-FFF2-40B4-BE49-F238E27FC236}">
                      <a16:creationId xmlns:a16="http://schemas.microsoft.com/office/drawing/2014/main" id="{D05B31E5-D447-2D83-CC0C-81395636C22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4019" y="3999191"/>
                  <a:ext cx="462430" cy="408669"/>
                </a:xfrm>
                <a:prstGeom prst="flowChartProcess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126855F-A37E-4367-92DB-96E3AFC954B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7115" y="4062624"/>
              <a:ext cx="15746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F210EA2-7CC9-0253-9D48-70B834D9E46E}"/>
                </a:ext>
              </a:extLst>
            </p:cNvPr>
            <p:cNvCxnSpPr>
              <a:cxnSpLocks/>
              <a:endCxn id="8" idx="3"/>
            </p:cNvCxnSpPr>
            <p:nvPr/>
          </p:nvCxnSpPr>
          <p:spPr>
            <a:xfrm flipH="1">
              <a:off x="916449" y="4203526"/>
              <a:ext cx="106360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Flowchart: Process 11">
                  <a:extLst>
                    <a:ext uri="{FF2B5EF4-FFF2-40B4-BE49-F238E27FC236}">
                      <a16:creationId xmlns:a16="http://schemas.microsoft.com/office/drawing/2014/main" id="{C36671AA-865A-0AFE-6B23-54B7DAD3EF16}"/>
                    </a:ext>
                  </a:extLst>
                </p:cNvPr>
                <p:cNvSpPr/>
                <p:nvPr/>
              </p:nvSpPr>
              <p:spPr>
                <a:xfrm>
                  <a:off x="1023563" y="3999190"/>
                  <a:ext cx="449417" cy="908089"/>
                </a:xfrm>
                <a:prstGeom prst="flowChartProcess">
                  <a:avLst/>
                </a:prstGeom>
                <a:solidFill>
                  <a:srgbClr val="FFE699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7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𝐴𝑛𝑠𝑎𝑡𝑧</m:t>
                        </m:r>
                      </m:oMath>
                    </m:oMathPara>
                  </a14:m>
                  <a:endParaRPr kumimoji="0" lang="en-DE" sz="7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erstadt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2" name="Flowchart: Process 11">
                  <a:extLst>
                    <a:ext uri="{FF2B5EF4-FFF2-40B4-BE49-F238E27FC236}">
                      <a16:creationId xmlns:a16="http://schemas.microsoft.com/office/drawing/2014/main" id="{C36671AA-865A-0AFE-6B23-54B7DAD3EF1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3563" y="3999190"/>
                  <a:ext cx="449417" cy="908089"/>
                </a:xfrm>
                <a:prstGeom prst="flowChartProcess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10D742DB-3DA3-B88A-7B55-51CD94CB13F5}"/>
                </a:ext>
              </a:extLst>
            </p:cNvPr>
            <p:cNvCxnSpPr>
              <a:cxnSpLocks/>
              <a:stCxn id="8" idx="1"/>
            </p:cNvCxnSpPr>
            <p:nvPr/>
          </p:nvCxnSpPr>
          <p:spPr>
            <a:xfrm flipH="1">
              <a:off x="312074" y="4203526"/>
              <a:ext cx="141945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Flowchart: Connector 14">
                  <a:extLst>
                    <a:ext uri="{FF2B5EF4-FFF2-40B4-BE49-F238E27FC236}">
                      <a16:creationId xmlns:a16="http://schemas.microsoft.com/office/drawing/2014/main" id="{C6731BA0-7DB4-4CE8-4203-A5E34F8D82BF}"/>
                    </a:ext>
                  </a:extLst>
                </p:cNvPr>
                <p:cNvSpPr/>
                <p:nvPr/>
              </p:nvSpPr>
              <p:spPr>
                <a:xfrm>
                  <a:off x="1747851" y="3516629"/>
                  <a:ext cx="295328" cy="295328"/>
                </a:xfrm>
                <a:prstGeom prst="flowChartConnector">
                  <a:avLst/>
                </a:prstGeom>
                <a:solidFill>
                  <a:srgbClr val="BCD6ED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DE" sz="7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US" sz="7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𝑦</m:t>
                            </m:r>
                          </m:e>
                          <m:sup>
                            <m:r>
                              <a:rPr kumimoji="0" lang="en-US" sz="7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(</m:t>
                            </m:r>
                            <m:r>
                              <a:rPr kumimoji="0" lang="en-US" sz="7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𝑡</m:t>
                            </m:r>
                            <m:r>
                              <a:rPr kumimoji="0" lang="en-US" sz="7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−1)</m:t>
                            </m:r>
                          </m:sup>
                        </m:sSup>
                      </m:oMath>
                    </m:oMathPara>
                  </a14:m>
                  <a:endParaRPr kumimoji="0" lang="en-DE" sz="7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erstadt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5" name="Flowchart: Connector 14">
                  <a:extLst>
                    <a:ext uri="{FF2B5EF4-FFF2-40B4-BE49-F238E27FC236}">
                      <a16:creationId xmlns:a16="http://schemas.microsoft.com/office/drawing/2014/main" id="{C6731BA0-7DB4-4CE8-4203-A5E34F8D82B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47851" y="3516629"/>
                  <a:ext cx="295328" cy="295328"/>
                </a:xfrm>
                <a:prstGeom prst="flowChartConnector">
                  <a:avLst/>
                </a:prstGeom>
                <a:blipFill>
                  <a:blip r:embed="rId7"/>
                  <a:stretch>
                    <a:fillRect l="-1961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Flowchart: Process 16">
              <a:extLst>
                <a:ext uri="{FF2B5EF4-FFF2-40B4-BE49-F238E27FC236}">
                  <a16:creationId xmlns:a16="http://schemas.microsoft.com/office/drawing/2014/main" id="{507E0192-3B1E-2CBC-C05F-E872E5E47635}"/>
                </a:ext>
              </a:extLst>
            </p:cNvPr>
            <p:cNvSpPr/>
            <p:nvPr/>
          </p:nvSpPr>
          <p:spPr>
            <a:xfrm>
              <a:off x="1579404" y="3966925"/>
              <a:ext cx="250873" cy="182115"/>
            </a:xfrm>
            <a:prstGeom prst="flowChartProcess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DE" sz="7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erstadt"/>
                <a:ea typeface="+mn-ea"/>
                <a:cs typeface="+mn-cs"/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B99803CF-C974-F095-031A-64924F5FC5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01516" y="3803830"/>
              <a:ext cx="0" cy="24592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4048CE1-AAB6-36DF-CDFD-891809C2EEE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72980" y="4061615"/>
              <a:ext cx="102067" cy="1473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43860B38-FA80-3E1D-DD4B-8178A1C79F08}"/>
                </a:ext>
              </a:extLst>
            </p:cNvPr>
            <p:cNvCxnSpPr>
              <a:cxnSpLocks/>
              <a:endCxn id="17" idx="3"/>
            </p:cNvCxnSpPr>
            <p:nvPr/>
          </p:nvCxnSpPr>
          <p:spPr>
            <a:xfrm flipH="1">
              <a:off x="1830277" y="4057982"/>
              <a:ext cx="156638" cy="1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AB4663B9-F4DA-EFD6-578C-F58F095F71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86915" y="4024064"/>
              <a:ext cx="0" cy="37308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AF3ACD44-876A-0F55-E4DC-B9C934729596}"/>
                    </a:ext>
                  </a:extLst>
                </p:cNvPr>
                <p:cNvSpPr txBox="1"/>
                <p:nvPr/>
              </p:nvSpPr>
              <p:spPr>
                <a:xfrm>
                  <a:off x="76500" y="3946841"/>
                  <a:ext cx="146808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"/>
                            <m:endChr m:val="⟩"/>
                            <m:ctrlPr>
                              <a:rPr kumimoji="0" lang="en-DE" sz="9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r>
                              <a:rPr kumimoji="0" lang="en-US" sz="9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|0</m:t>
                            </m:r>
                          </m:e>
                        </m:d>
                      </m:oMath>
                    </m:oMathPara>
                  </a14:m>
                  <a:endParaRPr kumimoji="0" lang="en-DE" sz="9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erstadt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AF3ACD44-876A-0F55-E4DC-B9C93472959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500" y="3946841"/>
                  <a:ext cx="146808" cy="230832"/>
                </a:xfrm>
                <a:prstGeom prst="rect">
                  <a:avLst/>
                </a:prstGeom>
                <a:blipFill>
                  <a:blip r:embed="rId8"/>
                  <a:stretch>
                    <a:fillRect l="-25000" t="-81579" r="-162500" b="-1342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A0A1CDC4-D1CF-23B8-77AD-909D9E93E21F}"/>
                    </a:ext>
                  </a:extLst>
                </p:cNvPr>
                <p:cNvSpPr txBox="1"/>
                <p:nvPr/>
              </p:nvSpPr>
              <p:spPr>
                <a:xfrm>
                  <a:off x="1969906" y="3938700"/>
                  <a:ext cx="190046" cy="18057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"/>
                            <m:endChr m:val="⟩"/>
                            <m:ctrlPr>
                              <a:rPr kumimoji="0" lang="en-DE" sz="9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r>
                              <a:rPr kumimoji="0" lang="en-US" sz="9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|0</m:t>
                            </m:r>
                          </m:e>
                        </m:d>
                      </m:oMath>
                    </m:oMathPara>
                  </a14:m>
                  <a:endParaRPr kumimoji="0" lang="en-DE" sz="9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erstadt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A0A1CDC4-D1CF-23B8-77AD-909D9E93E21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69906" y="3938700"/>
                  <a:ext cx="190046" cy="180579"/>
                </a:xfrm>
                <a:prstGeom prst="rect">
                  <a:avLst/>
                </a:prstGeom>
                <a:blipFill>
                  <a:blip r:embed="rId9"/>
                  <a:stretch>
                    <a:fillRect l="-6452" t="-103333" r="-119355" b="-19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A6F211E8-E8BF-4399-6E52-08CDC65D0E83}"/>
                </a:ext>
              </a:extLst>
            </p:cNvPr>
            <p:cNvSpPr/>
            <p:nvPr/>
          </p:nvSpPr>
          <p:spPr>
            <a:xfrm>
              <a:off x="401644" y="3894035"/>
              <a:ext cx="1632895" cy="1067016"/>
            </a:xfrm>
            <a:prstGeom prst="roundRect">
              <a:avLst>
                <a:gd name="adj" fmla="val 7205"/>
              </a:avLst>
            </a:prstGeom>
            <a:noFill/>
            <a:ln w="63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DE" sz="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ierstadt"/>
                <a:ea typeface="+mn-ea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3B9DFC75-2284-B484-FEED-86BD47835B07}"/>
                    </a:ext>
                  </a:extLst>
                </p:cNvPr>
                <p:cNvSpPr txBox="1"/>
                <p:nvPr/>
              </p:nvSpPr>
              <p:spPr>
                <a:xfrm>
                  <a:off x="75696" y="4079466"/>
                  <a:ext cx="146808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"/>
                            <m:endChr m:val="⟩"/>
                            <m:ctrlPr>
                              <a:rPr kumimoji="0" lang="en-DE" sz="9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r>
                              <a:rPr kumimoji="0" lang="en-US" sz="9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|0</m:t>
                            </m:r>
                          </m:e>
                        </m:d>
                      </m:oMath>
                    </m:oMathPara>
                  </a14:m>
                  <a:endParaRPr kumimoji="0" lang="en-DE" sz="9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erstadt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3B9DFC75-2284-B484-FEED-86BD47835B0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696" y="4079466"/>
                  <a:ext cx="146808" cy="230832"/>
                </a:xfrm>
                <a:prstGeom prst="rect">
                  <a:avLst/>
                </a:prstGeom>
                <a:blipFill>
                  <a:blip r:embed="rId10"/>
                  <a:stretch>
                    <a:fillRect l="-20000" t="-81579" r="-156000" b="-1342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E72F91B4-4C76-FCD3-A3D2-FD4701359784}"/>
                    </a:ext>
                  </a:extLst>
                </p:cNvPr>
                <p:cNvSpPr txBox="1"/>
                <p:nvPr/>
              </p:nvSpPr>
              <p:spPr>
                <a:xfrm>
                  <a:off x="74892" y="4224128"/>
                  <a:ext cx="146808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"/>
                            <m:endChr m:val="⟩"/>
                            <m:ctrlPr>
                              <a:rPr kumimoji="0" lang="en-DE" sz="9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r>
                              <a:rPr kumimoji="0" lang="en-US" sz="9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|0</m:t>
                            </m:r>
                          </m:e>
                        </m:d>
                      </m:oMath>
                    </m:oMathPara>
                  </a14:m>
                  <a:endParaRPr kumimoji="0" lang="en-DE" sz="9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erstadt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E72F91B4-4C76-FCD3-A3D2-FD47013597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892" y="4224128"/>
                  <a:ext cx="146808" cy="230832"/>
                </a:xfrm>
                <a:prstGeom prst="rect">
                  <a:avLst/>
                </a:prstGeom>
                <a:blipFill>
                  <a:blip r:embed="rId11"/>
                  <a:stretch>
                    <a:fillRect l="-20833" t="-81579" r="-166667" b="-1342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70A14012-8AF3-94FC-F97E-CE914D8D890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4422" y="4344450"/>
              <a:ext cx="141945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0B77BBC7-A282-59AC-95F6-AE112D2B8F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16449" y="4060983"/>
              <a:ext cx="106360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05FF0F9C-9CA9-7F2C-056B-FFFE7A2560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16449" y="4344450"/>
              <a:ext cx="106360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265ABD34-4E2D-2FF4-70E5-C864D59AC1F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75996" y="4203526"/>
              <a:ext cx="510919" cy="109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9C5F7622-F734-A785-A075-2B239CD9A2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72980" y="4351379"/>
              <a:ext cx="510919" cy="109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FC0E0A12-662F-4E55-E39B-3A92A9AB9FA1}"/>
                </a:ext>
              </a:extLst>
            </p:cNvPr>
            <p:cNvSpPr txBox="1"/>
            <p:nvPr/>
          </p:nvSpPr>
          <p:spPr>
            <a:xfrm>
              <a:off x="34030" y="3838134"/>
              <a:ext cx="589732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erstadt"/>
                  <a:ea typeface="+mn-ea"/>
                  <a:cs typeface="+mn-cs"/>
                </a:rPr>
                <a:t>Reg. D</a:t>
              </a:r>
              <a:endParaRPr kumimoji="0" lang="en-DE" sz="7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erstadt"/>
                <a:ea typeface="+mn-ea"/>
                <a:cs typeface="+mn-cs"/>
              </a:endParaRP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2063C6CC-34F0-17E0-93EA-2DED76196CC0}"/>
                </a:ext>
              </a:extLst>
            </p:cNvPr>
            <p:cNvSpPr txBox="1"/>
            <p:nvPr/>
          </p:nvSpPr>
          <p:spPr>
            <a:xfrm>
              <a:off x="34030" y="4382560"/>
              <a:ext cx="589732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erstadt"/>
                  <a:ea typeface="+mn-ea"/>
                  <a:cs typeface="+mn-cs"/>
                </a:rPr>
                <a:t>Reg. H</a:t>
              </a:r>
              <a:endParaRPr kumimoji="0" lang="en-DE" sz="7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erstadt"/>
                <a:ea typeface="+mn-ea"/>
                <a:cs typeface="+mn-cs"/>
              </a:endParaRPr>
            </a:p>
          </p:txBody>
        </p: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4D6E0FCD-0984-167E-5509-B6719D062B9B}"/>
                </a:ext>
              </a:extLst>
            </p:cNvPr>
            <p:cNvCxnSpPr>
              <a:cxnSpLocks/>
              <a:endCxn id="68" idx="2"/>
            </p:cNvCxnSpPr>
            <p:nvPr/>
          </p:nvCxnSpPr>
          <p:spPr>
            <a:xfrm flipH="1">
              <a:off x="328896" y="4582466"/>
              <a:ext cx="691651" cy="14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A1E95E5A-5285-4D12-6421-3C5F2F762CA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2592" y="4720885"/>
              <a:ext cx="691651" cy="14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6B3929FA-9516-C5DF-6C34-027AB11350A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7252" y="4859304"/>
              <a:ext cx="691651" cy="14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0FB69879-48FB-3CD1-8D5D-7B4E2F42107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72980" y="4577841"/>
              <a:ext cx="1422620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402946CA-4405-477B-A0C9-3EA3F3DEDC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72980" y="4720885"/>
              <a:ext cx="1422620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08047E3A-A3AF-36F7-DCE4-DD4335289F2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72980" y="4859304"/>
              <a:ext cx="1422620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D5680F24-744B-7CC5-71C2-2F0978DCA88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55120" y="4567681"/>
              <a:ext cx="1422620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5FE4D66A-7952-BC2B-B6A8-75EA261FE5D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55120" y="4720885"/>
              <a:ext cx="1422620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3E2F92DA-FCC5-7B70-22D0-5CF42A36A2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55120" y="4859304"/>
              <a:ext cx="1422620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Flowchart: Process 83">
                  <a:extLst>
                    <a:ext uri="{FF2B5EF4-FFF2-40B4-BE49-F238E27FC236}">
                      <a16:creationId xmlns:a16="http://schemas.microsoft.com/office/drawing/2014/main" id="{9031CD0B-B3FE-7B15-0C1F-9A2CDA54DE93}"/>
                    </a:ext>
                  </a:extLst>
                </p:cNvPr>
                <p:cNvSpPr/>
                <p:nvPr/>
              </p:nvSpPr>
              <p:spPr>
                <a:xfrm>
                  <a:off x="2905703" y="3997095"/>
                  <a:ext cx="449417" cy="908089"/>
                </a:xfrm>
                <a:prstGeom prst="flowChartProcess">
                  <a:avLst/>
                </a:prstGeom>
                <a:solidFill>
                  <a:srgbClr val="FFE699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7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𝐴𝑛𝑠𝑎𝑡𝑧</m:t>
                        </m:r>
                      </m:oMath>
                    </m:oMathPara>
                  </a14:m>
                  <a:endParaRPr kumimoji="0" lang="en-DE" sz="7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erstadt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84" name="Flowchart: Process 83">
                  <a:extLst>
                    <a:ext uri="{FF2B5EF4-FFF2-40B4-BE49-F238E27FC236}">
                      <a16:creationId xmlns:a16="http://schemas.microsoft.com/office/drawing/2014/main" id="{9031CD0B-B3FE-7B15-0C1F-9A2CDA54DE9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05703" y="3997095"/>
                  <a:ext cx="449417" cy="908089"/>
                </a:xfrm>
                <a:prstGeom prst="flowChartProcess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B22DE506-76D2-CF62-B77F-7284C4BF8732}"/>
                    </a:ext>
                  </a:extLst>
                </p:cNvPr>
                <p:cNvSpPr txBox="1"/>
                <p:nvPr/>
              </p:nvSpPr>
              <p:spPr>
                <a:xfrm>
                  <a:off x="1969906" y="4091764"/>
                  <a:ext cx="190046" cy="18057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"/>
                            <m:endChr m:val="⟩"/>
                            <m:ctrlPr>
                              <a:rPr kumimoji="0" lang="en-DE" sz="9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r>
                              <a:rPr kumimoji="0" lang="en-US" sz="9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|0</m:t>
                            </m:r>
                          </m:e>
                        </m:d>
                      </m:oMath>
                    </m:oMathPara>
                  </a14:m>
                  <a:endParaRPr kumimoji="0" lang="en-DE" sz="9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erstadt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B22DE506-76D2-CF62-B77F-7284C4BF873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69906" y="4091764"/>
                  <a:ext cx="190046" cy="180579"/>
                </a:xfrm>
                <a:prstGeom prst="rect">
                  <a:avLst/>
                </a:prstGeom>
                <a:blipFill>
                  <a:blip r:embed="rId9"/>
                  <a:stretch>
                    <a:fillRect l="-6452" t="-103333" r="-119355" b="-19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2BB08BE9-4422-FB7C-0BD5-0F9095C68DD6}"/>
                    </a:ext>
                  </a:extLst>
                </p:cNvPr>
                <p:cNvSpPr txBox="1"/>
                <p:nvPr/>
              </p:nvSpPr>
              <p:spPr>
                <a:xfrm>
                  <a:off x="1972961" y="4247221"/>
                  <a:ext cx="190046" cy="18057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"/>
                            <m:endChr m:val="⟩"/>
                            <m:ctrlPr>
                              <a:rPr kumimoji="0" lang="en-DE" sz="9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r>
                              <a:rPr kumimoji="0" lang="en-US" sz="9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|0</m:t>
                            </m:r>
                          </m:e>
                        </m:d>
                      </m:oMath>
                    </m:oMathPara>
                  </a14:m>
                  <a:endParaRPr kumimoji="0" lang="en-DE" sz="9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erstadt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2BB08BE9-4422-FB7C-0BD5-0F9095C68DD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72961" y="4247221"/>
                  <a:ext cx="190046" cy="180579"/>
                </a:xfrm>
                <a:prstGeom prst="rect">
                  <a:avLst/>
                </a:prstGeom>
                <a:blipFill>
                  <a:blip r:embed="rId13"/>
                  <a:stretch>
                    <a:fillRect l="-9677" t="-106897" r="-116129" b="-20689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3BCD041B-CDEA-51D3-3310-C86868BC6E8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14534" y="4059922"/>
              <a:ext cx="141945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50177144-BB89-1FE9-0FAD-2460B189B0B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14534" y="4203525"/>
              <a:ext cx="141945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3B3FF9BA-BA61-C5BC-A674-8C42F50171F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14534" y="4351205"/>
              <a:ext cx="141945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Flowchart: Process 89">
                  <a:extLst>
                    <a:ext uri="{FF2B5EF4-FFF2-40B4-BE49-F238E27FC236}">
                      <a16:creationId xmlns:a16="http://schemas.microsoft.com/office/drawing/2014/main" id="{CE4474F6-DD46-47F2-4784-089149BD39A5}"/>
                    </a:ext>
                  </a:extLst>
                </p:cNvPr>
                <p:cNvSpPr/>
                <p:nvPr/>
              </p:nvSpPr>
              <p:spPr>
                <a:xfrm>
                  <a:off x="2366582" y="4005480"/>
                  <a:ext cx="462430" cy="408669"/>
                </a:xfrm>
                <a:prstGeom prst="flowChartProcess">
                  <a:avLst/>
                </a:prstGeom>
                <a:solidFill>
                  <a:srgbClr val="FFE699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kumimoji="0" lang="en-DE" sz="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𝑈</m:t>
                          </m:r>
                        </m:e>
                        <m:sub>
                          <m:r>
                            <a:rPr kumimoji="0" lang="en-US" sz="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𝑖𝑛</m:t>
                          </m:r>
                        </m:sub>
                      </m:sSub>
                    </m:oMath>
                  </a14:m>
                  <a:r>
                    <a:rPr kumimoji="0" lang="en-US" sz="4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Bierstadt"/>
                      <a:ea typeface="+mn-ea"/>
                      <a:cs typeface="+mn-cs"/>
                    </a:rPr>
                    <a:t>(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kumimoji="0" lang="en-DE" sz="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sz="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𝑋</m:t>
                          </m:r>
                        </m:e>
                        <m:sup>
                          <m:r>
                            <a:rPr kumimoji="0" lang="en-US" sz="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(</m:t>
                          </m:r>
                          <m:r>
                            <a:rPr kumimoji="0" lang="en-US" sz="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  <m:r>
                            <a:rPr kumimoji="0" lang="en-US" sz="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)</m:t>
                          </m:r>
                        </m:sup>
                      </m:sSup>
                    </m:oMath>
                  </a14:m>
                  <a:r>
                    <a:rPr kumimoji="0" lang="en-US" sz="4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Bierstadt"/>
                      <a:ea typeface="+mn-ea"/>
                      <a:cs typeface="+mn-cs"/>
                    </a:rPr>
                    <a:t>)</a:t>
                  </a:r>
                  <a:endParaRPr kumimoji="0" lang="en-DE" sz="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erstadt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90" name="Flowchart: Process 89">
                  <a:extLst>
                    <a:ext uri="{FF2B5EF4-FFF2-40B4-BE49-F238E27FC236}">
                      <a16:creationId xmlns:a16="http://schemas.microsoft.com/office/drawing/2014/main" id="{CE4474F6-DD46-47F2-4784-089149BD39A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66582" y="4005480"/>
                  <a:ext cx="462430" cy="408669"/>
                </a:xfrm>
                <a:prstGeom prst="flowChartProcess">
                  <a:avLst/>
                </a:prstGeom>
                <a:blipFill>
                  <a:blip r:embed="rId14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D657A3E5-6B3A-3361-2848-948C04D7E7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29012" y="4062159"/>
              <a:ext cx="76691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12A9F7EB-2CAF-3403-24B2-11167527CB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18909" y="4205765"/>
              <a:ext cx="76691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338D3996-6E8B-B258-941B-438F5CB316C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33846" y="4349055"/>
              <a:ext cx="76691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pic>
          <p:nvPicPr>
            <p:cNvPr id="97" name="Picture 96">
              <a:extLst>
                <a:ext uri="{FF2B5EF4-FFF2-40B4-BE49-F238E27FC236}">
                  <a16:creationId xmlns:a16="http://schemas.microsoft.com/office/drawing/2014/main" id="{0B2F098F-D71D-AF0A-11E8-6DC3ACA249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66279" t="30985" r="24760" b="53278"/>
            <a:stretch/>
          </p:blipFill>
          <p:spPr>
            <a:xfrm>
              <a:off x="3447939" y="3972515"/>
              <a:ext cx="250873" cy="182115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Flowchart: Connector 97">
                  <a:extLst>
                    <a:ext uri="{FF2B5EF4-FFF2-40B4-BE49-F238E27FC236}">
                      <a16:creationId xmlns:a16="http://schemas.microsoft.com/office/drawing/2014/main" id="{9FC5A129-83FB-F201-3DB9-DED33002A294}"/>
                    </a:ext>
                  </a:extLst>
                </p:cNvPr>
                <p:cNvSpPr/>
                <p:nvPr/>
              </p:nvSpPr>
              <p:spPr>
                <a:xfrm>
                  <a:off x="2385225" y="3522645"/>
                  <a:ext cx="325755" cy="325755"/>
                </a:xfrm>
                <a:prstGeom prst="flowChartConnector">
                  <a:avLst/>
                </a:prstGeom>
                <a:solidFill>
                  <a:srgbClr val="92D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DE" sz="7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US" sz="7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𝑋</m:t>
                            </m:r>
                          </m:e>
                          <m:sup>
                            <m:r>
                              <a:rPr kumimoji="0" lang="en-US" sz="7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(</m:t>
                            </m:r>
                            <m:r>
                              <a:rPr kumimoji="0" lang="en-US" sz="7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𝑡</m:t>
                            </m:r>
                            <m:r>
                              <a:rPr kumimoji="0" lang="en-US" sz="7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kumimoji="0" lang="en-DE" sz="7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erstadt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98" name="Flowchart: Connector 97">
                  <a:extLst>
                    <a:ext uri="{FF2B5EF4-FFF2-40B4-BE49-F238E27FC236}">
                      <a16:creationId xmlns:a16="http://schemas.microsoft.com/office/drawing/2014/main" id="{9FC5A129-83FB-F201-3DB9-DED33002A29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85225" y="3522645"/>
                  <a:ext cx="325755" cy="325755"/>
                </a:xfrm>
                <a:prstGeom prst="flowChartConnector">
                  <a:avLst/>
                </a:prstGeom>
                <a:blipFill>
                  <a:blip r:embed="rId15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6B8B52C2-E7F2-028D-50AA-EB2554AD9B17}"/>
                </a:ext>
              </a:extLst>
            </p:cNvPr>
            <p:cNvCxnSpPr>
              <a:cxnSpLocks/>
              <a:stCxn id="98" idx="4"/>
            </p:cNvCxnSpPr>
            <p:nvPr/>
          </p:nvCxnSpPr>
          <p:spPr>
            <a:xfrm>
              <a:off x="2548103" y="3848400"/>
              <a:ext cx="2714" cy="15680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Flowchart: Connector 99">
                  <a:extLst>
                    <a:ext uri="{FF2B5EF4-FFF2-40B4-BE49-F238E27FC236}">
                      <a16:creationId xmlns:a16="http://schemas.microsoft.com/office/drawing/2014/main" id="{2CDBD05E-E976-FCCA-F83E-BB5680EE5A5C}"/>
                    </a:ext>
                  </a:extLst>
                </p:cNvPr>
                <p:cNvSpPr/>
                <p:nvPr/>
              </p:nvSpPr>
              <p:spPr>
                <a:xfrm>
                  <a:off x="3613434" y="3522645"/>
                  <a:ext cx="295328" cy="295328"/>
                </a:xfrm>
                <a:prstGeom prst="flowChartConnector">
                  <a:avLst/>
                </a:prstGeom>
                <a:solidFill>
                  <a:srgbClr val="BCD6ED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DE" sz="7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US" sz="7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𝑦</m:t>
                            </m:r>
                          </m:e>
                          <m:sup>
                            <m:r>
                              <a:rPr kumimoji="0" lang="en-US" sz="7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(</m:t>
                            </m:r>
                            <m:r>
                              <a:rPr kumimoji="0" lang="en-US" sz="7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𝑡</m:t>
                            </m:r>
                            <m:r>
                              <a:rPr kumimoji="0" lang="en-US" sz="7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kumimoji="0" lang="en-DE" sz="7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erstadt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00" name="Flowchart: Connector 99">
                  <a:extLst>
                    <a:ext uri="{FF2B5EF4-FFF2-40B4-BE49-F238E27FC236}">
                      <a16:creationId xmlns:a16="http://schemas.microsoft.com/office/drawing/2014/main" id="{2CDBD05E-E976-FCCA-F83E-BB5680EE5A5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13434" y="3522645"/>
                  <a:ext cx="295328" cy="295328"/>
                </a:xfrm>
                <a:prstGeom prst="flowChartConnector">
                  <a:avLst/>
                </a:prstGeom>
                <a:blipFill>
                  <a:blip r:embed="rId16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1" name="Flowchart: Process 100">
              <a:extLst>
                <a:ext uri="{FF2B5EF4-FFF2-40B4-BE49-F238E27FC236}">
                  <a16:creationId xmlns:a16="http://schemas.microsoft.com/office/drawing/2014/main" id="{B1E2B58C-A8FA-55A6-6C58-396B05CC8858}"/>
                </a:ext>
              </a:extLst>
            </p:cNvPr>
            <p:cNvSpPr/>
            <p:nvPr/>
          </p:nvSpPr>
          <p:spPr>
            <a:xfrm>
              <a:off x="3444987" y="3972941"/>
              <a:ext cx="250873" cy="182115"/>
            </a:xfrm>
            <a:prstGeom prst="flowChartProcess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DE" sz="7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erstadt"/>
                <a:ea typeface="+mn-ea"/>
                <a:cs typeface="+mn-cs"/>
              </a:endParaRPr>
            </a:p>
          </p:txBody>
        </p: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FEDA06BC-86B7-7A2D-7819-7C5383D1B9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38563" y="4067631"/>
              <a:ext cx="102067" cy="1473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9AF5F1AA-DBFE-E11F-1D14-4CEFECF49C1D}"/>
                </a:ext>
              </a:extLst>
            </p:cNvPr>
            <p:cNvCxnSpPr>
              <a:cxnSpLocks/>
              <a:endCxn id="101" idx="3"/>
            </p:cNvCxnSpPr>
            <p:nvPr/>
          </p:nvCxnSpPr>
          <p:spPr>
            <a:xfrm flipH="1">
              <a:off x="3695860" y="4063998"/>
              <a:ext cx="156638" cy="1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E62D229D-C37E-5046-ADD0-1F57D779CA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52498" y="4030080"/>
              <a:ext cx="0" cy="37308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161ACB68-B2C6-AE02-E4D3-DDC98018BF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41579" y="4209542"/>
              <a:ext cx="510919" cy="109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29FAB1F6-3144-DAE2-AF8E-5E8134D326C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38563" y="4357395"/>
              <a:ext cx="510919" cy="109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7" name="Flowchart: Process 116">
                  <a:extLst>
                    <a:ext uri="{FF2B5EF4-FFF2-40B4-BE49-F238E27FC236}">
                      <a16:creationId xmlns:a16="http://schemas.microsoft.com/office/drawing/2014/main" id="{B2699554-35EC-1ED9-121E-9436D56A7693}"/>
                    </a:ext>
                  </a:extLst>
                </p:cNvPr>
                <p:cNvSpPr/>
                <p:nvPr/>
              </p:nvSpPr>
              <p:spPr>
                <a:xfrm>
                  <a:off x="4784701" y="4005207"/>
                  <a:ext cx="449417" cy="908089"/>
                </a:xfrm>
                <a:prstGeom prst="flowChartProcess">
                  <a:avLst/>
                </a:prstGeom>
                <a:solidFill>
                  <a:srgbClr val="FFE699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7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𝐴𝑛𝑠𝑎𝑡𝑧</m:t>
                        </m:r>
                      </m:oMath>
                    </m:oMathPara>
                  </a14:m>
                  <a:endParaRPr kumimoji="0" lang="en-DE" sz="7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erstadt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17" name="Flowchart: Process 116">
                  <a:extLst>
                    <a:ext uri="{FF2B5EF4-FFF2-40B4-BE49-F238E27FC236}">
                      <a16:creationId xmlns:a16="http://schemas.microsoft.com/office/drawing/2014/main" id="{B2699554-35EC-1ED9-121E-9436D56A769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84701" y="4005207"/>
                  <a:ext cx="449417" cy="908089"/>
                </a:xfrm>
                <a:prstGeom prst="flowChartProcess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8" name="TextBox 117">
                  <a:extLst>
                    <a:ext uri="{FF2B5EF4-FFF2-40B4-BE49-F238E27FC236}">
                      <a16:creationId xmlns:a16="http://schemas.microsoft.com/office/drawing/2014/main" id="{C569B2DC-1957-549B-9F44-A120BD018279}"/>
                    </a:ext>
                  </a:extLst>
                </p:cNvPr>
                <p:cNvSpPr txBox="1"/>
                <p:nvPr/>
              </p:nvSpPr>
              <p:spPr>
                <a:xfrm>
                  <a:off x="3848904" y="4099876"/>
                  <a:ext cx="190046" cy="18057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"/>
                            <m:endChr m:val="⟩"/>
                            <m:ctrlPr>
                              <a:rPr kumimoji="0" lang="en-DE" sz="9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r>
                              <a:rPr kumimoji="0" lang="en-US" sz="9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|0</m:t>
                            </m:r>
                          </m:e>
                        </m:d>
                      </m:oMath>
                    </m:oMathPara>
                  </a14:m>
                  <a:endParaRPr kumimoji="0" lang="en-DE" sz="9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erstadt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18" name="TextBox 117">
                  <a:extLst>
                    <a:ext uri="{FF2B5EF4-FFF2-40B4-BE49-F238E27FC236}">
                      <a16:creationId xmlns:a16="http://schemas.microsoft.com/office/drawing/2014/main" id="{C569B2DC-1957-549B-9F44-A120BD01827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48904" y="4099876"/>
                  <a:ext cx="190046" cy="180579"/>
                </a:xfrm>
                <a:prstGeom prst="rect">
                  <a:avLst/>
                </a:prstGeom>
                <a:blipFill>
                  <a:blip r:embed="rId17"/>
                  <a:stretch>
                    <a:fillRect l="-6250" t="-106897" r="-112500" b="-20689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9" name="TextBox 118">
                  <a:extLst>
                    <a:ext uri="{FF2B5EF4-FFF2-40B4-BE49-F238E27FC236}">
                      <a16:creationId xmlns:a16="http://schemas.microsoft.com/office/drawing/2014/main" id="{75B23520-B3D4-B777-56B1-9494F47FE8AC}"/>
                    </a:ext>
                  </a:extLst>
                </p:cNvPr>
                <p:cNvSpPr txBox="1"/>
                <p:nvPr/>
              </p:nvSpPr>
              <p:spPr>
                <a:xfrm>
                  <a:off x="3851959" y="4255333"/>
                  <a:ext cx="190046" cy="18057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"/>
                            <m:endChr m:val="⟩"/>
                            <m:ctrlPr>
                              <a:rPr kumimoji="0" lang="en-DE" sz="9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r>
                              <a:rPr kumimoji="0" lang="en-US" sz="9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|0</m:t>
                            </m:r>
                          </m:e>
                        </m:d>
                      </m:oMath>
                    </m:oMathPara>
                  </a14:m>
                  <a:endParaRPr kumimoji="0" lang="en-DE" sz="9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erstadt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19" name="TextBox 118">
                  <a:extLst>
                    <a:ext uri="{FF2B5EF4-FFF2-40B4-BE49-F238E27FC236}">
                      <a16:creationId xmlns:a16="http://schemas.microsoft.com/office/drawing/2014/main" id="{75B23520-B3D4-B777-56B1-9494F47FE8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51959" y="4255333"/>
                  <a:ext cx="190046" cy="180579"/>
                </a:xfrm>
                <a:prstGeom prst="rect">
                  <a:avLst/>
                </a:prstGeom>
                <a:blipFill>
                  <a:blip r:embed="rId18"/>
                  <a:stretch>
                    <a:fillRect l="-9677" t="-103333" r="-116129" b="-19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DC198D27-E3D4-1A49-A535-A2BAEBE32EC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93532" y="4068034"/>
              <a:ext cx="141945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7F9F5D4A-8C9A-290A-6837-31304397D2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93532" y="4211637"/>
              <a:ext cx="141945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51F4B411-E925-8DB5-B3D3-E5289520A2E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93532" y="4359317"/>
              <a:ext cx="141945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3" name="Flowchart: Process 122">
                  <a:extLst>
                    <a:ext uri="{FF2B5EF4-FFF2-40B4-BE49-F238E27FC236}">
                      <a16:creationId xmlns:a16="http://schemas.microsoft.com/office/drawing/2014/main" id="{8A2400B2-1EE1-F56E-CBC5-EBE52D56E6BC}"/>
                    </a:ext>
                  </a:extLst>
                </p:cNvPr>
                <p:cNvSpPr/>
                <p:nvPr/>
              </p:nvSpPr>
              <p:spPr>
                <a:xfrm>
                  <a:off x="4245580" y="4013592"/>
                  <a:ext cx="462430" cy="408669"/>
                </a:xfrm>
                <a:prstGeom prst="flowChartProcess">
                  <a:avLst/>
                </a:prstGeom>
                <a:solidFill>
                  <a:srgbClr val="FFE699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kumimoji="0" lang="en-DE" sz="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𝑈</m:t>
                          </m:r>
                        </m:e>
                        <m:sub>
                          <m:r>
                            <a:rPr kumimoji="0" lang="en-US" sz="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𝑖𝑛</m:t>
                          </m:r>
                        </m:sub>
                      </m:sSub>
                    </m:oMath>
                  </a14:m>
                  <a:r>
                    <a:rPr kumimoji="0" lang="en-US" sz="4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Bierstadt"/>
                      <a:ea typeface="+mn-ea"/>
                      <a:cs typeface="+mn-cs"/>
                    </a:rPr>
                    <a:t>(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kumimoji="0" lang="en-DE" sz="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sz="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𝑋</m:t>
                          </m:r>
                        </m:e>
                        <m:sup>
                          <m:r>
                            <a:rPr kumimoji="0" lang="en-US" sz="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(</m:t>
                          </m:r>
                          <m:r>
                            <a:rPr kumimoji="0" lang="en-US" sz="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  <m:r>
                            <a:rPr kumimoji="0" lang="en-US" sz="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+1</m:t>
                          </m:r>
                          <m:r>
                            <a:rPr kumimoji="0" lang="en-US" sz="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)</m:t>
                          </m:r>
                        </m:sup>
                      </m:sSup>
                    </m:oMath>
                  </a14:m>
                  <a:r>
                    <a:rPr kumimoji="0" lang="en-US" sz="4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Bierstadt"/>
                      <a:ea typeface="+mn-ea"/>
                      <a:cs typeface="+mn-cs"/>
                    </a:rPr>
                    <a:t>)</a:t>
                  </a:r>
                  <a:endParaRPr kumimoji="0" lang="en-DE" sz="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erstadt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23" name="Flowchart: Process 122">
                  <a:extLst>
                    <a:ext uri="{FF2B5EF4-FFF2-40B4-BE49-F238E27FC236}">
                      <a16:creationId xmlns:a16="http://schemas.microsoft.com/office/drawing/2014/main" id="{8A2400B2-1EE1-F56E-CBC5-EBE52D56E6B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45580" y="4013592"/>
                  <a:ext cx="462430" cy="408669"/>
                </a:xfrm>
                <a:prstGeom prst="flowChartProcess">
                  <a:avLst/>
                </a:prstGeom>
                <a:blipFill>
                  <a:blip r:embed="rId19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E19F1AC0-269F-F796-FDC4-D41C5849B87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8010" y="4070271"/>
              <a:ext cx="76691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BCAD8D72-D77D-D120-7E24-921CEB00471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97907" y="4213877"/>
              <a:ext cx="76691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2FA3E5E4-EB73-7BBD-3F40-7164931CA3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12844" y="4357167"/>
              <a:ext cx="76691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pic>
          <p:nvPicPr>
            <p:cNvPr id="127" name="Picture 126">
              <a:extLst>
                <a:ext uri="{FF2B5EF4-FFF2-40B4-BE49-F238E27FC236}">
                  <a16:creationId xmlns:a16="http://schemas.microsoft.com/office/drawing/2014/main" id="{589D4177-81FC-7DE4-BC58-A93C89229F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66279" t="30985" r="24760" b="53278"/>
            <a:stretch/>
          </p:blipFill>
          <p:spPr>
            <a:xfrm>
              <a:off x="5326937" y="3980627"/>
              <a:ext cx="250873" cy="182115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8" name="Flowchart: Connector 127">
                  <a:extLst>
                    <a:ext uri="{FF2B5EF4-FFF2-40B4-BE49-F238E27FC236}">
                      <a16:creationId xmlns:a16="http://schemas.microsoft.com/office/drawing/2014/main" id="{A929D6FC-630A-CD0B-414C-A7B117BD1D32}"/>
                    </a:ext>
                  </a:extLst>
                </p:cNvPr>
                <p:cNvSpPr/>
                <p:nvPr/>
              </p:nvSpPr>
              <p:spPr>
                <a:xfrm>
                  <a:off x="4264223" y="3530757"/>
                  <a:ext cx="325755" cy="325755"/>
                </a:xfrm>
                <a:prstGeom prst="flowChartConnector">
                  <a:avLst/>
                </a:prstGeom>
                <a:solidFill>
                  <a:srgbClr val="92D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DE" sz="7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US" sz="7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𝑋</m:t>
                            </m:r>
                          </m:e>
                          <m:sup>
                            <m:r>
                              <a:rPr kumimoji="0" lang="en-US" sz="7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(</m:t>
                            </m:r>
                            <m:r>
                              <a:rPr kumimoji="0" lang="en-US" sz="7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𝑡</m:t>
                            </m:r>
                            <m:r>
                              <a:rPr kumimoji="0" lang="en-US" sz="7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+1)</m:t>
                            </m:r>
                          </m:sup>
                        </m:sSup>
                      </m:oMath>
                    </m:oMathPara>
                  </a14:m>
                  <a:endParaRPr kumimoji="0" lang="en-DE" sz="7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erstadt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28" name="Flowchart: Connector 127">
                  <a:extLst>
                    <a:ext uri="{FF2B5EF4-FFF2-40B4-BE49-F238E27FC236}">
                      <a16:creationId xmlns:a16="http://schemas.microsoft.com/office/drawing/2014/main" id="{A929D6FC-630A-CD0B-414C-A7B117BD1D3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64223" y="3530757"/>
                  <a:ext cx="325755" cy="325755"/>
                </a:xfrm>
                <a:prstGeom prst="flowChartConnector">
                  <a:avLst/>
                </a:prstGeom>
                <a:blipFill>
                  <a:blip r:embed="rId20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9" name="Straight Arrow Connector 128">
              <a:extLst>
                <a:ext uri="{FF2B5EF4-FFF2-40B4-BE49-F238E27FC236}">
                  <a16:creationId xmlns:a16="http://schemas.microsoft.com/office/drawing/2014/main" id="{1D77A5F1-1DA5-D3D0-51F4-732DFD42CA1D}"/>
                </a:ext>
              </a:extLst>
            </p:cNvPr>
            <p:cNvCxnSpPr>
              <a:cxnSpLocks/>
              <a:stCxn id="128" idx="4"/>
            </p:cNvCxnSpPr>
            <p:nvPr/>
          </p:nvCxnSpPr>
          <p:spPr>
            <a:xfrm>
              <a:off x="4427101" y="3856512"/>
              <a:ext cx="2714" cy="15680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0" name="Flowchart: Connector 129">
                  <a:extLst>
                    <a:ext uri="{FF2B5EF4-FFF2-40B4-BE49-F238E27FC236}">
                      <a16:creationId xmlns:a16="http://schemas.microsoft.com/office/drawing/2014/main" id="{6A071483-4813-3CF5-F25D-CA44F98AEE20}"/>
                    </a:ext>
                  </a:extLst>
                </p:cNvPr>
                <p:cNvSpPr/>
                <p:nvPr/>
              </p:nvSpPr>
              <p:spPr>
                <a:xfrm>
                  <a:off x="5492432" y="3530757"/>
                  <a:ext cx="295328" cy="295328"/>
                </a:xfrm>
                <a:prstGeom prst="flowChartConnector">
                  <a:avLst/>
                </a:prstGeom>
                <a:solidFill>
                  <a:srgbClr val="BCD6ED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DE" sz="7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US" sz="7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𝑦</m:t>
                            </m:r>
                          </m:e>
                          <m:sup>
                            <m:r>
                              <a:rPr kumimoji="0" lang="en-US" sz="7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(</m:t>
                            </m:r>
                            <m:r>
                              <a:rPr kumimoji="0" lang="en-US" sz="7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𝑡</m:t>
                            </m:r>
                            <m:r>
                              <a:rPr kumimoji="0" lang="en-US" sz="7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+1)</m:t>
                            </m:r>
                          </m:sup>
                        </m:sSup>
                      </m:oMath>
                    </m:oMathPara>
                  </a14:m>
                  <a:endParaRPr kumimoji="0" lang="en-DE" sz="7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erstadt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30" name="Flowchart: Connector 129">
                  <a:extLst>
                    <a:ext uri="{FF2B5EF4-FFF2-40B4-BE49-F238E27FC236}">
                      <a16:creationId xmlns:a16="http://schemas.microsoft.com/office/drawing/2014/main" id="{6A071483-4813-3CF5-F25D-CA44F98AEE2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92432" y="3530757"/>
                  <a:ext cx="295328" cy="295328"/>
                </a:xfrm>
                <a:prstGeom prst="flowChartConnector">
                  <a:avLst/>
                </a:prstGeom>
                <a:blipFill>
                  <a:blip r:embed="rId21"/>
                  <a:stretch>
                    <a:fillRect l="-1961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1" name="Flowchart: Process 130">
              <a:extLst>
                <a:ext uri="{FF2B5EF4-FFF2-40B4-BE49-F238E27FC236}">
                  <a16:creationId xmlns:a16="http://schemas.microsoft.com/office/drawing/2014/main" id="{FEFDBA86-91B9-8D5D-7861-5411C6971253}"/>
                </a:ext>
              </a:extLst>
            </p:cNvPr>
            <p:cNvSpPr/>
            <p:nvPr/>
          </p:nvSpPr>
          <p:spPr>
            <a:xfrm>
              <a:off x="5323985" y="3981053"/>
              <a:ext cx="250873" cy="182115"/>
            </a:xfrm>
            <a:prstGeom prst="flowChartProcess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DE" sz="7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erstadt"/>
                <a:ea typeface="+mn-ea"/>
                <a:cs typeface="+mn-cs"/>
              </a:endParaRPr>
            </a:p>
          </p:txBody>
        </p: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3FD09BB7-9AE2-14BC-766B-164F146F694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17561" y="4075743"/>
              <a:ext cx="102067" cy="1473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911873D4-5137-AFBC-CD89-BBDBB5E828A9}"/>
                </a:ext>
              </a:extLst>
            </p:cNvPr>
            <p:cNvCxnSpPr>
              <a:cxnSpLocks/>
              <a:endCxn id="131" idx="3"/>
            </p:cNvCxnSpPr>
            <p:nvPr/>
          </p:nvCxnSpPr>
          <p:spPr>
            <a:xfrm flipH="1">
              <a:off x="5574858" y="4072110"/>
              <a:ext cx="156638" cy="1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D4565B86-0FD0-4D93-9C80-68D14907C8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31496" y="4038192"/>
              <a:ext cx="0" cy="37308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E6A6CB34-50A4-9E0B-278B-2C8E8EA018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20577" y="4217654"/>
              <a:ext cx="510919" cy="109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09A352B8-9765-4192-AF1C-F2AE9F33539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17561" y="4365507"/>
              <a:ext cx="510919" cy="109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D5B46CCD-8BEB-721F-5DF9-4C4E816B1B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34118" y="4577841"/>
              <a:ext cx="510919" cy="109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0BA3AE5C-A238-B437-AB7D-E29D0FF54BA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34118" y="4720885"/>
              <a:ext cx="510919" cy="109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0B78A8D4-113D-6986-8C4F-1523509DE24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41079" y="4858208"/>
              <a:ext cx="510919" cy="109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40" name="Rectangle: Rounded Corners 139">
              <a:extLst>
                <a:ext uri="{FF2B5EF4-FFF2-40B4-BE49-F238E27FC236}">
                  <a16:creationId xmlns:a16="http://schemas.microsoft.com/office/drawing/2014/main" id="{FF449AD3-1CD3-B099-653F-474A28186A6A}"/>
                </a:ext>
              </a:extLst>
            </p:cNvPr>
            <p:cNvSpPr/>
            <p:nvPr/>
          </p:nvSpPr>
          <p:spPr>
            <a:xfrm>
              <a:off x="2272641" y="3904897"/>
              <a:ext cx="1632895" cy="1067016"/>
            </a:xfrm>
            <a:prstGeom prst="roundRect">
              <a:avLst>
                <a:gd name="adj" fmla="val 7205"/>
              </a:avLst>
            </a:prstGeom>
            <a:noFill/>
            <a:ln w="63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DE" sz="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ierstadt"/>
                <a:ea typeface="+mn-ea"/>
                <a:cs typeface="+mn-cs"/>
              </a:endParaRPr>
            </a:p>
          </p:txBody>
        </p:sp>
        <p:sp>
          <p:nvSpPr>
            <p:cNvPr id="141" name="Rectangle: Rounded Corners 140">
              <a:extLst>
                <a:ext uri="{FF2B5EF4-FFF2-40B4-BE49-F238E27FC236}">
                  <a16:creationId xmlns:a16="http://schemas.microsoft.com/office/drawing/2014/main" id="{C5A9D8A3-6170-47E4-CEDB-626188C10292}"/>
                </a:ext>
              </a:extLst>
            </p:cNvPr>
            <p:cNvSpPr/>
            <p:nvPr/>
          </p:nvSpPr>
          <p:spPr>
            <a:xfrm>
              <a:off x="4155589" y="3894035"/>
              <a:ext cx="1588273" cy="1067016"/>
            </a:xfrm>
            <a:prstGeom prst="roundRect">
              <a:avLst>
                <a:gd name="adj" fmla="val 7205"/>
              </a:avLst>
            </a:prstGeom>
            <a:noFill/>
            <a:ln w="63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DE" sz="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ierstadt"/>
                <a:ea typeface="+mn-ea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3" name="TextBox 142">
                  <a:extLst>
                    <a:ext uri="{FF2B5EF4-FFF2-40B4-BE49-F238E27FC236}">
                      <a16:creationId xmlns:a16="http://schemas.microsoft.com/office/drawing/2014/main" id="{13682AD7-8F0F-C102-6A01-A0C0D9CF4369}"/>
                    </a:ext>
                  </a:extLst>
                </p:cNvPr>
                <p:cNvSpPr txBox="1"/>
                <p:nvPr/>
              </p:nvSpPr>
              <p:spPr>
                <a:xfrm>
                  <a:off x="3845180" y="3942351"/>
                  <a:ext cx="190046" cy="18057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"/>
                            <m:endChr m:val="⟩"/>
                            <m:ctrlPr>
                              <a:rPr kumimoji="0" lang="en-DE" sz="9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r>
                              <a:rPr kumimoji="0" lang="en-US" sz="9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|0</m:t>
                            </m:r>
                          </m:e>
                        </m:d>
                      </m:oMath>
                    </m:oMathPara>
                  </a14:m>
                  <a:endParaRPr kumimoji="0" lang="en-DE" sz="9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erstadt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43" name="TextBox 142">
                  <a:extLst>
                    <a:ext uri="{FF2B5EF4-FFF2-40B4-BE49-F238E27FC236}">
                      <a16:creationId xmlns:a16="http://schemas.microsoft.com/office/drawing/2014/main" id="{13682AD7-8F0F-C102-6A01-A0C0D9CF436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45180" y="3942351"/>
                  <a:ext cx="190046" cy="180579"/>
                </a:xfrm>
                <a:prstGeom prst="rect">
                  <a:avLst/>
                </a:prstGeom>
                <a:blipFill>
                  <a:blip r:embed="rId13"/>
                  <a:stretch>
                    <a:fillRect l="-9677" t="-106897" r="-116129" b="-20689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4" name="Straight Arrow Connector 143">
              <a:extLst>
                <a:ext uri="{FF2B5EF4-FFF2-40B4-BE49-F238E27FC236}">
                  <a16:creationId xmlns:a16="http://schemas.microsoft.com/office/drawing/2014/main" id="{745FCA6A-4C14-49FE-2771-BC98A1E4D6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74179" y="3811636"/>
              <a:ext cx="0" cy="24592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Arrow Connector 144">
              <a:extLst>
                <a:ext uri="{FF2B5EF4-FFF2-40B4-BE49-F238E27FC236}">
                  <a16:creationId xmlns:a16="http://schemas.microsoft.com/office/drawing/2014/main" id="{B68BA862-EBD9-0C00-06E0-5961D2EA181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62748" y="3822263"/>
              <a:ext cx="0" cy="24592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79" name="Straight Connector 278">
            <a:extLst>
              <a:ext uri="{FF2B5EF4-FFF2-40B4-BE49-F238E27FC236}">
                <a16:creationId xmlns:a16="http://schemas.microsoft.com/office/drawing/2014/main" id="{CA63462F-C7F1-85DB-A87E-304E8368BEC9}"/>
              </a:ext>
            </a:extLst>
          </p:cNvPr>
          <p:cNvCxnSpPr>
            <a:cxnSpLocks/>
          </p:cNvCxnSpPr>
          <p:nvPr/>
        </p:nvCxnSpPr>
        <p:spPr>
          <a:xfrm flipH="1">
            <a:off x="132369" y="4573111"/>
            <a:ext cx="141945" cy="0"/>
          </a:xfrm>
          <a:prstGeom prst="line">
            <a:avLst/>
          </a:prstGeom>
          <a:ln>
            <a:prstDash val="sysDot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0" name="Straight Connector 279">
            <a:extLst>
              <a:ext uri="{FF2B5EF4-FFF2-40B4-BE49-F238E27FC236}">
                <a16:creationId xmlns:a16="http://schemas.microsoft.com/office/drawing/2014/main" id="{EFEC8048-3B39-967F-4244-901DFC995B4B}"/>
              </a:ext>
            </a:extLst>
          </p:cNvPr>
          <p:cNvCxnSpPr>
            <a:cxnSpLocks/>
          </p:cNvCxnSpPr>
          <p:nvPr/>
        </p:nvCxnSpPr>
        <p:spPr>
          <a:xfrm flipH="1">
            <a:off x="132369" y="4716714"/>
            <a:ext cx="141945" cy="0"/>
          </a:xfrm>
          <a:prstGeom prst="line">
            <a:avLst/>
          </a:prstGeom>
          <a:ln>
            <a:prstDash val="sysDot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1" name="Straight Connector 280">
            <a:extLst>
              <a:ext uri="{FF2B5EF4-FFF2-40B4-BE49-F238E27FC236}">
                <a16:creationId xmlns:a16="http://schemas.microsoft.com/office/drawing/2014/main" id="{5DC4A673-125A-1B5E-3BB8-DFEC20C6BA87}"/>
              </a:ext>
            </a:extLst>
          </p:cNvPr>
          <p:cNvCxnSpPr>
            <a:cxnSpLocks/>
          </p:cNvCxnSpPr>
          <p:nvPr/>
        </p:nvCxnSpPr>
        <p:spPr>
          <a:xfrm flipH="1">
            <a:off x="132369" y="4864394"/>
            <a:ext cx="141945" cy="0"/>
          </a:xfrm>
          <a:prstGeom prst="line">
            <a:avLst/>
          </a:prstGeom>
          <a:ln>
            <a:prstDash val="sysDot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2" name="Straight Connector 281">
            <a:extLst>
              <a:ext uri="{FF2B5EF4-FFF2-40B4-BE49-F238E27FC236}">
                <a16:creationId xmlns:a16="http://schemas.microsoft.com/office/drawing/2014/main" id="{9E4BABF9-259E-EF39-F760-BDEB7D0B153A}"/>
              </a:ext>
            </a:extLst>
          </p:cNvPr>
          <p:cNvCxnSpPr>
            <a:cxnSpLocks/>
          </p:cNvCxnSpPr>
          <p:nvPr/>
        </p:nvCxnSpPr>
        <p:spPr>
          <a:xfrm flipH="1">
            <a:off x="5786409" y="4563887"/>
            <a:ext cx="141945" cy="0"/>
          </a:xfrm>
          <a:prstGeom prst="line">
            <a:avLst/>
          </a:prstGeom>
          <a:ln>
            <a:prstDash val="sysDot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3" name="Straight Connector 282">
            <a:extLst>
              <a:ext uri="{FF2B5EF4-FFF2-40B4-BE49-F238E27FC236}">
                <a16:creationId xmlns:a16="http://schemas.microsoft.com/office/drawing/2014/main" id="{75E6CB95-A4E0-C7D3-F89F-2960DCF8A364}"/>
              </a:ext>
            </a:extLst>
          </p:cNvPr>
          <p:cNvCxnSpPr>
            <a:cxnSpLocks/>
          </p:cNvCxnSpPr>
          <p:nvPr/>
        </p:nvCxnSpPr>
        <p:spPr>
          <a:xfrm flipH="1">
            <a:off x="5786409" y="4707490"/>
            <a:ext cx="141945" cy="0"/>
          </a:xfrm>
          <a:prstGeom prst="line">
            <a:avLst/>
          </a:prstGeom>
          <a:ln>
            <a:prstDash val="sysDot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4" name="Straight Connector 283">
            <a:extLst>
              <a:ext uri="{FF2B5EF4-FFF2-40B4-BE49-F238E27FC236}">
                <a16:creationId xmlns:a16="http://schemas.microsoft.com/office/drawing/2014/main" id="{74064630-8913-7BC5-6CFD-F9BF0A772590}"/>
              </a:ext>
            </a:extLst>
          </p:cNvPr>
          <p:cNvCxnSpPr>
            <a:cxnSpLocks/>
          </p:cNvCxnSpPr>
          <p:nvPr/>
        </p:nvCxnSpPr>
        <p:spPr>
          <a:xfrm flipH="1">
            <a:off x="5786409" y="4855170"/>
            <a:ext cx="141945" cy="0"/>
          </a:xfrm>
          <a:prstGeom prst="line">
            <a:avLst/>
          </a:prstGeom>
          <a:ln>
            <a:prstDash val="sysDot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F2EF00B-E303-2955-6B6E-B0672E94E314}"/>
              </a:ext>
            </a:extLst>
          </p:cNvPr>
          <p:cNvGrpSpPr/>
          <p:nvPr/>
        </p:nvGrpSpPr>
        <p:grpSpPr>
          <a:xfrm>
            <a:off x="5995178" y="3500277"/>
            <a:ext cx="6103259" cy="1444366"/>
            <a:chOff x="5995178" y="3500277"/>
            <a:chExt cx="6103259" cy="1444366"/>
          </a:xfrm>
        </p:grpSpPr>
        <p:pic>
          <p:nvPicPr>
            <p:cNvPr id="272" name="Picture 271">
              <a:extLst>
                <a:ext uri="{FF2B5EF4-FFF2-40B4-BE49-F238E27FC236}">
                  <a16:creationId xmlns:a16="http://schemas.microsoft.com/office/drawing/2014/main" id="{BE8404D6-B937-6A13-007F-D09F5A4FD2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66279" t="30985" r="24760" b="53278"/>
            <a:stretch/>
          </p:blipFill>
          <p:spPr>
            <a:xfrm>
              <a:off x="11472486" y="4376481"/>
              <a:ext cx="250873" cy="182115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3" name="TextBox 172">
                  <a:extLst>
                    <a:ext uri="{FF2B5EF4-FFF2-40B4-BE49-F238E27FC236}">
                      <a16:creationId xmlns:a16="http://schemas.microsoft.com/office/drawing/2014/main" id="{1188FCB5-4074-AECC-E053-4C9991369168}"/>
                    </a:ext>
                  </a:extLst>
                </p:cNvPr>
                <p:cNvSpPr txBox="1"/>
                <p:nvPr/>
              </p:nvSpPr>
              <p:spPr>
                <a:xfrm>
                  <a:off x="5995178" y="3940423"/>
                  <a:ext cx="325755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d>
                          <m:dPr>
                            <m:begChr m:val=""/>
                            <m:endChr m:val="⟩"/>
                            <m:ctrlPr>
                              <a:rPr kumimoji="0" lang="en-DE" sz="9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r>
                              <a:rPr kumimoji="0" lang="en-US" sz="9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|0</m:t>
                            </m:r>
                          </m:e>
                        </m:d>
                      </m:oMath>
                    </m:oMathPara>
                  </a14:m>
                  <a:endParaRPr kumimoji="0" lang="en-DE" sz="9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erstadt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73" name="TextBox 172">
                  <a:extLst>
                    <a:ext uri="{FF2B5EF4-FFF2-40B4-BE49-F238E27FC236}">
                      <a16:creationId xmlns:a16="http://schemas.microsoft.com/office/drawing/2014/main" id="{1188FCB5-4074-AECC-E053-4C999136916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95178" y="3940423"/>
                  <a:ext cx="325755" cy="230832"/>
                </a:xfrm>
                <a:prstGeom prst="rect">
                  <a:avLst/>
                </a:prstGeom>
                <a:blipFill>
                  <a:blip r:embed="rId22"/>
                  <a:stretch>
                    <a:fillRect l="-3704" t="-81579" r="-61111" b="-1342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9" name="TextBox 218">
                  <a:extLst>
                    <a:ext uri="{FF2B5EF4-FFF2-40B4-BE49-F238E27FC236}">
                      <a16:creationId xmlns:a16="http://schemas.microsoft.com/office/drawing/2014/main" id="{A5460B59-E7EB-C5EA-B32C-A4DA19BE0E28}"/>
                    </a:ext>
                  </a:extLst>
                </p:cNvPr>
                <p:cNvSpPr txBox="1"/>
                <p:nvPr/>
              </p:nvSpPr>
              <p:spPr>
                <a:xfrm>
                  <a:off x="6003320" y="4226938"/>
                  <a:ext cx="325755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d>
                          <m:dPr>
                            <m:begChr m:val=""/>
                            <m:endChr m:val="⟩"/>
                            <m:ctrlPr>
                              <a:rPr kumimoji="0" lang="en-DE" sz="9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r>
                              <a:rPr kumimoji="0" lang="en-US" sz="9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|0</m:t>
                            </m:r>
                          </m:e>
                        </m:d>
                      </m:oMath>
                    </m:oMathPara>
                  </a14:m>
                  <a:endParaRPr kumimoji="0" lang="en-DE" sz="9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erstadt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19" name="TextBox 218">
                  <a:extLst>
                    <a:ext uri="{FF2B5EF4-FFF2-40B4-BE49-F238E27FC236}">
                      <a16:creationId xmlns:a16="http://schemas.microsoft.com/office/drawing/2014/main" id="{A5460B59-E7EB-C5EA-B32C-A4DA19BE0E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03320" y="4226938"/>
                  <a:ext cx="325755" cy="230832"/>
                </a:xfrm>
                <a:prstGeom prst="rect">
                  <a:avLst/>
                </a:prstGeom>
                <a:blipFill>
                  <a:blip r:embed="rId23"/>
                  <a:stretch>
                    <a:fillRect l="-5660" t="-81579" r="-62264" b="-1342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0" name="TextBox 219">
                  <a:extLst>
                    <a:ext uri="{FF2B5EF4-FFF2-40B4-BE49-F238E27FC236}">
                      <a16:creationId xmlns:a16="http://schemas.microsoft.com/office/drawing/2014/main" id="{5ED7756F-434F-5E57-66D5-E6A366630912}"/>
                    </a:ext>
                  </a:extLst>
                </p:cNvPr>
                <p:cNvSpPr txBox="1"/>
                <p:nvPr/>
              </p:nvSpPr>
              <p:spPr>
                <a:xfrm>
                  <a:off x="6002888" y="4078840"/>
                  <a:ext cx="325755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d>
                          <m:dPr>
                            <m:begChr m:val=""/>
                            <m:endChr m:val="⟩"/>
                            <m:ctrlPr>
                              <a:rPr kumimoji="0" lang="en-DE" sz="9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r>
                              <a:rPr kumimoji="0" lang="en-US" sz="9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|0</m:t>
                            </m:r>
                          </m:e>
                        </m:d>
                      </m:oMath>
                    </m:oMathPara>
                  </a14:m>
                  <a:endParaRPr kumimoji="0" lang="en-DE" sz="9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erstadt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20" name="TextBox 219">
                  <a:extLst>
                    <a:ext uri="{FF2B5EF4-FFF2-40B4-BE49-F238E27FC236}">
                      <a16:creationId xmlns:a16="http://schemas.microsoft.com/office/drawing/2014/main" id="{5ED7756F-434F-5E57-66D5-E6A3666309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02888" y="4078840"/>
                  <a:ext cx="325755" cy="230832"/>
                </a:xfrm>
                <a:prstGeom prst="rect">
                  <a:avLst/>
                </a:prstGeom>
                <a:blipFill>
                  <a:blip r:embed="rId23"/>
                  <a:stretch>
                    <a:fillRect l="-5660" t="-81579" r="-62264" b="-1342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9" name="Flowchart: Process 148">
                  <a:extLst>
                    <a:ext uri="{FF2B5EF4-FFF2-40B4-BE49-F238E27FC236}">
                      <a16:creationId xmlns:a16="http://schemas.microsoft.com/office/drawing/2014/main" id="{0A1D8A4A-088C-2816-489F-65D3FC4F2A7C}"/>
                    </a:ext>
                  </a:extLst>
                </p:cNvPr>
                <p:cNvSpPr/>
                <p:nvPr/>
              </p:nvSpPr>
              <p:spPr>
                <a:xfrm>
                  <a:off x="6942685" y="3974727"/>
                  <a:ext cx="449417" cy="908089"/>
                </a:xfrm>
                <a:prstGeom prst="flowChartProcess">
                  <a:avLst/>
                </a:prstGeom>
                <a:solidFill>
                  <a:srgbClr val="FFE699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7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𝐴𝑛𝑠𝑎𝑡𝑧</m:t>
                        </m:r>
                      </m:oMath>
                    </m:oMathPara>
                  </a14:m>
                  <a:endParaRPr kumimoji="0" lang="en-DE" sz="7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erstadt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49" name="Flowchart: Process 148">
                  <a:extLst>
                    <a:ext uri="{FF2B5EF4-FFF2-40B4-BE49-F238E27FC236}">
                      <a16:creationId xmlns:a16="http://schemas.microsoft.com/office/drawing/2014/main" id="{0A1D8A4A-088C-2816-489F-65D3FC4F2A7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42685" y="3974727"/>
                  <a:ext cx="449417" cy="908089"/>
                </a:xfrm>
                <a:prstGeom prst="flowChartProcess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F4A71EAB-AA99-A801-1A88-408F576A031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51516" y="4037554"/>
              <a:ext cx="141945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C0815627-8660-9B6E-F402-BFBA661425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51516" y="4181157"/>
              <a:ext cx="141945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A7DBA73B-0726-3967-C04C-D0C29908F9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51516" y="4328837"/>
              <a:ext cx="141945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5" name="Flowchart: Process 154">
                  <a:extLst>
                    <a:ext uri="{FF2B5EF4-FFF2-40B4-BE49-F238E27FC236}">
                      <a16:creationId xmlns:a16="http://schemas.microsoft.com/office/drawing/2014/main" id="{E1CB6EBF-DA22-D424-20D5-49FF28013E50}"/>
                    </a:ext>
                  </a:extLst>
                </p:cNvPr>
                <p:cNvSpPr/>
                <p:nvPr/>
              </p:nvSpPr>
              <p:spPr>
                <a:xfrm>
                  <a:off x="6403564" y="3983112"/>
                  <a:ext cx="462430" cy="408669"/>
                </a:xfrm>
                <a:prstGeom prst="flowChartProcess">
                  <a:avLst/>
                </a:prstGeom>
                <a:solidFill>
                  <a:srgbClr val="FFE699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kumimoji="0" lang="en-DE" sz="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𝑈</m:t>
                          </m:r>
                        </m:e>
                        <m:sub>
                          <m:r>
                            <a:rPr kumimoji="0" lang="en-US" sz="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𝑖𝑛</m:t>
                          </m:r>
                        </m:sub>
                      </m:sSub>
                    </m:oMath>
                  </a14:m>
                  <a:r>
                    <a:rPr kumimoji="0" lang="en-US" sz="4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Bierstadt"/>
                      <a:ea typeface="+mn-ea"/>
                      <a:cs typeface="+mn-cs"/>
                    </a:rPr>
                    <a:t>(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kumimoji="0" lang="en-DE" sz="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sz="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𝑋</m:t>
                          </m:r>
                        </m:e>
                        <m:sup>
                          <m:r>
                            <a:rPr kumimoji="0" lang="en-US" sz="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(</m:t>
                          </m:r>
                          <m:r>
                            <a:rPr kumimoji="0" lang="en-US" sz="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  <m:r>
                            <a:rPr kumimoji="0" lang="en-US" sz="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−1</m:t>
                          </m:r>
                          <m:r>
                            <a:rPr kumimoji="0" lang="en-US" sz="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)</m:t>
                          </m:r>
                        </m:sup>
                      </m:sSup>
                    </m:oMath>
                  </a14:m>
                  <a:r>
                    <a:rPr kumimoji="0" lang="en-US" sz="4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Bierstadt"/>
                      <a:ea typeface="+mn-ea"/>
                      <a:cs typeface="+mn-cs"/>
                    </a:rPr>
                    <a:t>)</a:t>
                  </a:r>
                  <a:endParaRPr kumimoji="0" lang="en-DE" sz="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erstadt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55" name="Flowchart: Process 154">
                  <a:extLst>
                    <a:ext uri="{FF2B5EF4-FFF2-40B4-BE49-F238E27FC236}">
                      <a16:creationId xmlns:a16="http://schemas.microsoft.com/office/drawing/2014/main" id="{E1CB6EBF-DA22-D424-20D5-49FF28013E5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03564" y="3983112"/>
                  <a:ext cx="462430" cy="408669"/>
                </a:xfrm>
                <a:prstGeom prst="flowChartProcess">
                  <a:avLst/>
                </a:prstGeom>
                <a:blipFill>
                  <a:blip r:embed="rId24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FC1BB8A2-0A9A-9DC9-6A49-CEBF9FC77E2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65994" y="4039791"/>
              <a:ext cx="76691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12F05E82-025C-9118-32D6-632A2BC80D0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55891" y="4183397"/>
              <a:ext cx="76691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BDE1A832-940E-3E47-1B81-64D2552DC0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70828" y="4326687"/>
              <a:ext cx="76691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pic>
          <p:nvPicPr>
            <p:cNvPr id="159" name="Picture 158">
              <a:extLst>
                <a:ext uri="{FF2B5EF4-FFF2-40B4-BE49-F238E27FC236}">
                  <a16:creationId xmlns:a16="http://schemas.microsoft.com/office/drawing/2014/main" id="{439AE68C-F747-7025-9E03-2E229D4698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66279" t="30985" r="24760" b="53278"/>
            <a:stretch/>
          </p:blipFill>
          <p:spPr>
            <a:xfrm>
              <a:off x="7495106" y="4105020"/>
              <a:ext cx="250873" cy="182115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0" name="Flowchart: Connector 159">
                  <a:extLst>
                    <a:ext uri="{FF2B5EF4-FFF2-40B4-BE49-F238E27FC236}">
                      <a16:creationId xmlns:a16="http://schemas.microsoft.com/office/drawing/2014/main" id="{F3AF2D5D-5F6E-BB97-7D86-CA9DB958D1C1}"/>
                    </a:ext>
                  </a:extLst>
                </p:cNvPr>
                <p:cNvSpPr/>
                <p:nvPr/>
              </p:nvSpPr>
              <p:spPr>
                <a:xfrm>
                  <a:off x="6422207" y="3500277"/>
                  <a:ext cx="325755" cy="325755"/>
                </a:xfrm>
                <a:prstGeom prst="flowChartConnector">
                  <a:avLst/>
                </a:prstGeom>
                <a:solidFill>
                  <a:srgbClr val="92D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DE" sz="7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US" sz="7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𝑋</m:t>
                            </m:r>
                          </m:e>
                          <m:sup>
                            <m:r>
                              <a:rPr kumimoji="0" lang="en-US" sz="7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(</m:t>
                            </m:r>
                            <m:r>
                              <a:rPr kumimoji="0" lang="en-US" sz="7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𝑡</m:t>
                            </m:r>
                            <m:r>
                              <a:rPr kumimoji="0" lang="en-US" sz="7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−1)</m:t>
                            </m:r>
                          </m:sup>
                        </m:sSup>
                      </m:oMath>
                    </m:oMathPara>
                  </a14:m>
                  <a:endParaRPr kumimoji="0" lang="en-DE" sz="7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erstadt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60" name="Flowchart: Connector 159">
                  <a:extLst>
                    <a:ext uri="{FF2B5EF4-FFF2-40B4-BE49-F238E27FC236}">
                      <a16:creationId xmlns:a16="http://schemas.microsoft.com/office/drawing/2014/main" id="{F3AF2D5D-5F6E-BB97-7D86-CA9DB958D1C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22207" y="3500277"/>
                  <a:ext cx="325755" cy="325755"/>
                </a:xfrm>
                <a:prstGeom prst="flowChartConnector">
                  <a:avLst/>
                </a:prstGeom>
                <a:blipFill>
                  <a:blip r:embed="rId25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1" name="Straight Arrow Connector 160">
              <a:extLst>
                <a:ext uri="{FF2B5EF4-FFF2-40B4-BE49-F238E27FC236}">
                  <a16:creationId xmlns:a16="http://schemas.microsoft.com/office/drawing/2014/main" id="{03BCAA67-2EDF-F334-513B-E3385A33DDEA}"/>
                </a:ext>
              </a:extLst>
            </p:cNvPr>
            <p:cNvCxnSpPr>
              <a:cxnSpLocks/>
              <a:stCxn id="160" idx="4"/>
            </p:cNvCxnSpPr>
            <p:nvPr/>
          </p:nvCxnSpPr>
          <p:spPr>
            <a:xfrm>
              <a:off x="6585085" y="3826032"/>
              <a:ext cx="2714" cy="15680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2" name="Flowchart: Connector 161">
                  <a:extLst>
                    <a:ext uri="{FF2B5EF4-FFF2-40B4-BE49-F238E27FC236}">
                      <a16:creationId xmlns:a16="http://schemas.microsoft.com/office/drawing/2014/main" id="{8AFCFD73-20AF-89EC-2C54-0C9206723A1F}"/>
                    </a:ext>
                  </a:extLst>
                </p:cNvPr>
                <p:cNvSpPr/>
                <p:nvPr/>
              </p:nvSpPr>
              <p:spPr>
                <a:xfrm>
                  <a:off x="7650416" y="3500277"/>
                  <a:ext cx="295328" cy="295328"/>
                </a:xfrm>
                <a:prstGeom prst="flowChartConnector">
                  <a:avLst/>
                </a:prstGeom>
                <a:solidFill>
                  <a:srgbClr val="BCD6ED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DE" sz="7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US" sz="7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𝑦</m:t>
                            </m:r>
                          </m:e>
                          <m:sup>
                            <m:r>
                              <a:rPr kumimoji="0" lang="en-US" sz="7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(</m:t>
                            </m:r>
                            <m:r>
                              <a:rPr kumimoji="0" lang="en-US" sz="7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𝑡</m:t>
                            </m:r>
                            <m:r>
                              <a:rPr kumimoji="0" lang="en-US" sz="7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−1)</m:t>
                            </m:r>
                          </m:sup>
                        </m:sSup>
                      </m:oMath>
                    </m:oMathPara>
                  </a14:m>
                  <a:endParaRPr kumimoji="0" lang="en-DE" sz="7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erstadt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62" name="Flowchart: Connector 161">
                  <a:extLst>
                    <a:ext uri="{FF2B5EF4-FFF2-40B4-BE49-F238E27FC236}">
                      <a16:creationId xmlns:a16="http://schemas.microsoft.com/office/drawing/2014/main" id="{8AFCFD73-20AF-89EC-2C54-0C9206723A1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50416" y="3500277"/>
                  <a:ext cx="295328" cy="295328"/>
                </a:xfrm>
                <a:prstGeom prst="flowChartConnector">
                  <a:avLst/>
                </a:prstGeom>
                <a:blipFill>
                  <a:blip r:embed="rId26"/>
                  <a:stretch>
                    <a:fillRect l="-1961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3" name="Flowchart: Process 162">
              <a:extLst>
                <a:ext uri="{FF2B5EF4-FFF2-40B4-BE49-F238E27FC236}">
                  <a16:creationId xmlns:a16="http://schemas.microsoft.com/office/drawing/2014/main" id="{DD9C29EE-8A6B-AEEE-CD65-07B6E64A6A18}"/>
                </a:ext>
              </a:extLst>
            </p:cNvPr>
            <p:cNvSpPr/>
            <p:nvPr/>
          </p:nvSpPr>
          <p:spPr>
            <a:xfrm>
              <a:off x="7495106" y="4102021"/>
              <a:ext cx="250873" cy="182115"/>
            </a:xfrm>
            <a:prstGeom prst="flowChartProcess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DE" sz="7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erstadt"/>
                <a:ea typeface="+mn-ea"/>
                <a:cs typeface="+mn-cs"/>
              </a:endParaRPr>
            </a:p>
          </p:txBody>
        </p: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B556CFFA-EBFE-164F-1F09-7E5E74626F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385730" y="4200136"/>
              <a:ext cx="102067" cy="1473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BEBE1182-5AF4-12CA-81AA-94D7183290F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43027" y="4193935"/>
              <a:ext cx="242727" cy="256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8431B20B-BDA1-F1D8-0844-10CF9FFD37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374381" y="4027665"/>
              <a:ext cx="1622054" cy="42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DCC3654F-BF4B-92AD-23E3-FA85E705AFF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375545" y="4330403"/>
              <a:ext cx="620588" cy="572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B5C1B266-1719-EB03-C8C2-6076E1640B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399063" y="4487102"/>
              <a:ext cx="600207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E80F833E-7DDD-F7FC-F214-99A63DDF73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384695" y="4632807"/>
              <a:ext cx="1599499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57FE1370-0D16-61A3-7E5D-F57E4E8E321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388175" y="4767042"/>
              <a:ext cx="1592538" cy="854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72" name="Rectangle: Rounded Corners 171">
              <a:extLst>
                <a:ext uri="{FF2B5EF4-FFF2-40B4-BE49-F238E27FC236}">
                  <a16:creationId xmlns:a16="http://schemas.microsoft.com/office/drawing/2014/main" id="{CE8DB8AA-E4C9-6108-490A-624DE579DA42}"/>
                </a:ext>
              </a:extLst>
            </p:cNvPr>
            <p:cNvSpPr/>
            <p:nvPr/>
          </p:nvSpPr>
          <p:spPr>
            <a:xfrm>
              <a:off x="6313573" y="3863555"/>
              <a:ext cx="1588273" cy="1067016"/>
            </a:xfrm>
            <a:prstGeom prst="roundRect">
              <a:avLst>
                <a:gd name="adj" fmla="val 7205"/>
              </a:avLst>
            </a:prstGeom>
            <a:noFill/>
            <a:ln w="63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DE" sz="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ierstadt"/>
                <a:ea typeface="+mn-ea"/>
                <a:cs typeface="+mn-cs"/>
              </a:endParaRPr>
            </a:p>
          </p:txBody>
        </p:sp>
        <p:cxnSp>
          <p:nvCxnSpPr>
            <p:cNvPr id="174" name="Straight Arrow Connector 173">
              <a:extLst>
                <a:ext uri="{FF2B5EF4-FFF2-40B4-BE49-F238E27FC236}">
                  <a16:creationId xmlns:a16="http://schemas.microsoft.com/office/drawing/2014/main" id="{1D1BD8B1-74D1-3EA2-4B65-318793B64C5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20732" y="3791783"/>
              <a:ext cx="0" cy="40129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DB89D921-7D20-2923-9254-132BD65D2AA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25980" y="4487102"/>
              <a:ext cx="510919" cy="109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CDD12A7A-E3F0-179A-48EC-7CA62C913BF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25980" y="4630146"/>
              <a:ext cx="510919" cy="109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043FB033-1347-5CC8-11E9-D92AF0FAF2C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32941" y="4767469"/>
              <a:ext cx="510919" cy="109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8" name="Flowchart: Process 187">
                  <a:extLst>
                    <a:ext uri="{FF2B5EF4-FFF2-40B4-BE49-F238E27FC236}">
                      <a16:creationId xmlns:a16="http://schemas.microsoft.com/office/drawing/2014/main" id="{24E3A479-B564-5626-728D-365FEE92203B}"/>
                    </a:ext>
                  </a:extLst>
                </p:cNvPr>
                <p:cNvSpPr/>
                <p:nvPr/>
              </p:nvSpPr>
              <p:spPr>
                <a:xfrm>
                  <a:off x="8983902" y="3988799"/>
                  <a:ext cx="449417" cy="908089"/>
                </a:xfrm>
                <a:prstGeom prst="flowChartProcess">
                  <a:avLst/>
                </a:prstGeom>
                <a:solidFill>
                  <a:srgbClr val="FFE699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7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𝐴𝑛𝑠𝑎𝑡𝑧</m:t>
                        </m:r>
                      </m:oMath>
                    </m:oMathPara>
                  </a14:m>
                  <a:endParaRPr kumimoji="0" lang="en-DE" sz="7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erstadt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88" name="Flowchart: Process 187">
                  <a:extLst>
                    <a:ext uri="{FF2B5EF4-FFF2-40B4-BE49-F238E27FC236}">
                      <a16:creationId xmlns:a16="http://schemas.microsoft.com/office/drawing/2014/main" id="{24E3A479-B564-5626-728D-365FEE92203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83902" y="3988799"/>
                  <a:ext cx="449417" cy="908089"/>
                </a:xfrm>
                <a:prstGeom prst="flowChartProcess">
                  <a:avLst/>
                </a:prstGeom>
                <a:blipFill>
                  <a:blip r:embed="rId27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743EF160-00ED-1D25-EDF6-AF235C1804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300432" y="4156463"/>
              <a:ext cx="141945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7B24E533-505C-BC54-ABE5-581F90F2001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300432" y="4300066"/>
              <a:ext cx="141945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14204B4E-7B36-73AA-848E-314D845FB0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300432" y="4447746"/>
              <a:ext cx="141945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4" name="Flowchart: Process 193">
                  <a:extLst>
                    <a:ext uri="{FF2B5EF4-FFF2-40B4-BE49-F238E27FC236}">
                      <a16:creationId xmlns:a16="http://schemas.microsoft.com/office/drawing/2014/main" id="{010333FF-8652-30BD-DDEA-77405E1F5CBA}"/>
                    </a:ext>
                  </a:extLst>
                </p:cNvPr>
                <p:cNvSpPr/>
                <p:nvPr/>
              </p:nvSpPr>
              <p:spPr>
                <a:xfrm>
                  <a:off x="8452480" y="4102021"/>
                  <a:ext cx="462430" cy="408669"/>
                </a:xfrm>
                <a:prstGeom prst="flowChartProcess">
                  <a:avLst/>
                </a:prstGeom>
                <a:solidFill>
                  <a:srgbClr val="FFE699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kumimoji="0" lang="en-DE" sz="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𝑈</m:t>
                          </m:r>
                        </m:e>
                        <m:sub>
                          <m:r>
                            <a:rPr kumimoji="0" lang="en-US" sz="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𝑖𝑛</m:t>
                          </m:r>
                        </m:sub>
                      </m:sSub>
                    </m:oMath>
                  </a14:m>
                  <a:r>
                    <a:rPr kumimoji="0" lang="en-US" sz="4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Bierstadt"/>
                      <a:ea typeface="+mn-ea"/>
                      <a:cs typeface="+mn-cs"/>
                    </a:rPr>
                    <a:t>(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kumimoji="0" lang="en-DE" sz="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sz="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𝑋</m:t>
                          </m:r>
                        </m:e>
                        <m:sup>
                          <m:r>
                            <a:rPr kumimoji="0" lang="en-US" sz="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(</m:t>
                          </m:r>
                          <m:r>
                            <a:rPr kumimoji="0" lang="en-US" sz="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  <m:r>
                            <a:rPr kumimoji="0" lang="en-US" sz="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)</m:t>
                          </m:r>
                        </m:sup>
                      </m:sSup>
                    </m:oMath>
                  </a14:m>
                  <a:r>
                    <a:rPr kumimoji="0" lang="en-US" sz="4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Bierstadt"/>
                      <a:ea typeface="+mn-ea"/>
                      <a:cs typeface="+mn-cs"/>
                    </a:rPr>
                    <a:t>)</a:t>
                  </a:r>
                  <a:endParaRPr kumimoji="0" lang="en-DE" sz="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erstadt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94" name="Flowchart: Process 193">
                  <a:extLst>
                    <a:ext uri="{FF2B5EF4-FFF2-40B4-BE49-F238E27FC236}">
                      <a16:creationId xmlns:a16="http://schemas.microsoft.com/office/drawing/2014/main" id="{010333FF-8652-30BD-DDEA-77405E1F5CB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52480" y="4102021"/>
                  <a:ext cx="462430" cy="408669"/>
                </a:xfrm>
                <a:prstGeom prst="flowChartProcess">
                  <a:avLst/>
                </a:prstGeom>
                <a:blipFill>
                  <a:blip r:embed="rId28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96FDD0B5-2EAA-CA4E-B279-76D372A06CB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14910" y="4158700"/>
              <a:ext cx="76691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22B46E3F-D7E2-9400-8F47-15B5B7D4AB8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04807" y="4302306"/>
              <a:ext cx="76691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3DE91DAC-3B79-7B19-98CF-7E3596231B8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19744" y="4445596"/>
              <a:ext cx="76691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pic>
          <p:nvPicPr>
            <p:cNvPr id="198" name="Picture 197">
              <a:extLst>
                <a:ext uri="{FF2B5EF4-FFF2-40B4-BE49-F238E27FC236}">
                  <a16:creationId xmlns:a16="http://schemas.microsoft.com/office/drawing/2014/main" id="{5F8C1A9E-3EB9-4926-1D0E-47C6A79C7B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66279" t="30985" r="24760" b="53278"/>
            <a:stretch/>
          </p:blipFill>
          <p:spPr>
            <a:xfrm>
              <a:off x="9516789" y="4235202"/>
              <a:ext cx="250873" cy="182115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9" name="Flowchart: Connector 198">
                  <a:extLst>
                    <a:ext uri="{FF2B5EF4-FFF2-40B4-BE49-F238E27FC236}">
                      <a16:creationId xmlns:a16="http://schemas.microsoft.com/office/drawing/2014/main" id="{AB3F2119-C61D-189A-1D1B-4B38259D0B35}"/>
                    </a:ext>
                  </a:extLst>
                </p:cNvPr>
                <p:cNvSpPr/>
                <p:nvPr/>
              </p:nvSpPr>
              <p:spPr>
                <a:xfrm>
                  <a:off x="8463424" y="3514349"/>
                  <a:ext cx="325755" cy="325755"/>
                </a:xfrm>
                <a:prstGeom prst="flowChartConnector">
                  <a:avLst/>
                </a:prstGeom>
                <a:solidFill>
                  <a:srgbClr val="92D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DE" sz="7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US" sz="7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𝑋</m:t>
                            </m:r>
                          </m:e>
                          <m:sup>
                            <m:r>
                              <a:rPr kumimoji="0" lang="en-US" sz="7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(</m:t>
                            </m:r>
                            <m:r>
                              <a:rPr kumimoji="0" lang="en-US" sz="7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𝑡</m:t>
                            </m:r>
                            <m:r>
                              <a:rPr kumimoji="0" lang="en-US" sz="7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kumimoji="0" lang="en-DE" sz="7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erstadt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99" name="Flowchart: Connector 198">
                  <a:extLst>
                    <a:ext uri="{FF2B5EF4-FFF2-40B4-BE49-F238E27FC236}">
                      <a16:creationId xmlns:a16="http://schemas.microsoft.com/office/drawing/2014/main" id="{AB3F2119-C61D-189A-1D1B-4B38259D0B3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63424" y="3514349"/>
                  <a:ext cx="325755" cy="325755"/>
                </a:xfrm>
                <a:prstGeom prst="flowChartConnector">
                  <a:avLst/>
                </a:prstGeom>
                <a:blipFill>
                  <a:blip r:embed="rId15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00" name="Straight Arrow Connector 199">
              <a:extLst>
                <a:ext uri="{FF2B5EF4-FFF2-40B4-BE49-F238E27FC236}">
                  <a16:creationId xmlns:a16="http://schemas.microsoft.com/office/drawing/2014/main" id="{982E51A5-B3EF-8502-90E2-AE62D483C740}"/>
                </a:ext>
              </a:extLst>
            </p:cNvPr>
            <p:cNvCxnSpPr>
              <a:cxnSpLocks/>
              <a:stCxn id="199" idx="4"/>
            </p:cNvCxnSpPr>
            <p:nvPr/>
          </p:nvCxnSpPr>
          <p:spPr>
            <a:xfrm flipH="1">
              <a:off x="8625035" y="3840104"/>
              <a:ext cx="1267" cy="27615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1" name="Flowchart: Connector 200">
                  <a:extLst>
                    <a:ext uri="{FF2B5EF4-FFF2-40B4-BE49-F238E27FC236}">
                      <a16:creationId xmlns:a16="http://schemas.microsoft.com/office/drawing/2014/main" id="{BD305B10-03D8-E575-21B7-BE5D15D9E947}"/>
                    </a:ext>
                  </a:extLst>
                </p:cNvPr>
                <p:cNvSpPr/>
                <p:nvPr/>
              </p:nvSpPr>
              <p:spPr>
                <a:xfrm>
                  <a:off x="9691633" y="3514349"/>
                  <a:ext cx="295328" cy="295328"/>
                </a:xfrm>
                <a:prstGeom prst="flowChartConnector">
                  <a:avLst/>
                </a:prstGeom>
                <a:solidFill>
                  <a:srgbClr val="BCD6ED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DE" sz="7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US" sz="7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𝑦</m:t>
                            </m:r>
                          </m:e>
                          <m:sup>
                            <m:r>
                              <a:rPr kumimoji="0" lang="en-US" sz="7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(</m:t>
                            </m:r>
                            <m:r>
                              <a:rPr kumimoji="0" lang="en-US" sz="7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𝑡</m:t>
                            </m:r>
                            <m:r>
                              <a:rPr kumimoji="0" lang="en-US" sz="7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kumimoji="0" lang="en-DE" sz="7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erstadt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01" name="Flowchart: Connector 200">
                  <a:extLst>
                    <a:ext uri="{FF2B5EF4-FFF2-40B4-BE49-F238E27FC236}">
                      <a16:creationId xmlns:a16="http://schemas.microsoft.com/office/drawing/2014/main" id="{BD305B10-03D8-E575-21B7-BE5D15D9E94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91633" y="3514349"/>
                  <a:ext cx="295328" cy="295328"/>
                </a:xfrm>
                <a:prstGeom prst="flowChartConnector">
                  <a:avLst/>
                </a:prstGeom>
                <a:blipFill>
                  <a:blip r:embed="rId16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2" name="Flowchart: Process 201">
              <a:extLst>
                <a:ext uri="{FF2B5EF4-FFF2-40B4-BE49-F238E27FC236}">
                  <a16:creationId xmlns:a16="http://schemas.microsoft.com/office/drawing/2014/main" id="{8598A931-007B-2BC6-DD92-620068CC32F4}"/>
                </a:ext>
              </a:extLst>
            </p:cNvPr>
            <p:cNvSpPr/>
            <p:nvPr/>
          </p:nvSpPr>
          <p:spPr>
            <a:xfrm>
              <a:off x="9516789" y="4235202"/>
              <a:ext cx="250873" cy="182115"/>
            </a:xfrm>
            <a:prstGeom prst="flowChartProcess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DE" sz="7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erstadt"/>
                <a:ea typeface="+mn-ea"/>
                <a:cs typeface="+mn-cs"/>
              </a:endParaRPr>
            </a:p>
          </p:txBody>
        </p: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DB203B6D-3753-A828-781C-B2A09FB8795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427343" y="4340601"/>
              <a:ext cx="102067" cy="1473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DF28D38F-816F-00CC-BAA9-FD4F23D470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764710" y="4344763"/>
              <a:ext cx="156638" cy="1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ED3D4400-0319-D128-2230-26636A2335F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26517" y="4326687"/>
              <a:ext cx="0" cy="388755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26FFF873-4D9E-269B-8176-2486A69F9B2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441708" y="4039791"/>
              <a:ext cx="1477573" cy="147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69B3B83C-3650-77D1-EA65-CF1E6786932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441708" y="4151142"/>
              <a:ext cx="1477573" cy="654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8586688B-EC97-5877-64FC-3B6B0D3C9A6F}"/>
                </a:ext>
              </a:extLst>
            </p:cNvPr>
            <p:cNvCxnSpPr>
              <a:cxnSpLocks/>
              <a:endCxn id="188" idx="3"/>
            </p:cNvCxnSpPr>
            <p:nvPr/>
          </p:nvCxnSpPr>
          <p:spPr>
            <a:xfrm flipH="1">
              <a:off x="9433319" y="4442103"/>
              <a:ext cx="485652" cy="741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65C0EAA5-17C1-D747-B0A0-612F5BBCA01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427343" y="4630146"/>
              <a:ext cx="510919" cy="109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848784E8-8EFB-02D9-950C-08D6E739E75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427343" y="4767042"/>
              <a:ext cx="148772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11" name="Rectangle: Rounded Corners 210">
              <a:extLst>
                <a:ext uri="{FF2B5EF4-FFF2-40B4-BE49-F238E27FC236}">
                  <a16:creationId xmlns:a16="http://schemas.microsoft.com/office/drawing/2014/main" id="{C9BB25AA-56C0-CDCF-B0CC-D691C6E6ABBB}"/>
                </a:ext>
              </a:extLst>
            </p:cNvPr>
            <p:cNvSpPr/>
            <p:nvPr/>
          </p:nvSpPr>
          <p:spPr>
            <a:xfrm>
              <a:off x="8354790" y="3877627"/>
              <a:ext cx="1588273" cy="1067016"/>
            </a:xfrm>
            <a:prstGeom prst="roundRect">
              <a:avLst>
                <a:gd name="adj" fmla="val 7205"/>
              </a:avLst>
            </a:prstGeom>
            <a:noFill/>
            <a:ln w="63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DE" sz="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ierstadt"/>
                <a:ea typeface="+mn-ea"/>
                <a:cs typeface="+mn-cs"/>
              </a:endParaRPr>
            </a:p>
          </p:txBody>
        </p:sp>
        <p:cxnSp>
          <p:nvCxnSpPr>
            <p:cNvPr id="213" name="Straight Arrow Connector 212">
              <a:extLst>
                <a:ext uri="{FF2B5EF4-FFF2-40B4-BE49-F238E27FC236}">
                  <a16:creationId xmlns:a16="http://schemas.microsoft.com/office/drawing/2014/main" id="{C3BCA156-E1CC-B1CD-422E-A5CBE9A55C4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61949" y="3805855"/>
              <a:ext cx="0" cy="53649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1" name="TextBox 220">
                  <a:extLst>
                    <a:ext uri="{FF2B5EF4-FFF2-40B4-BE49-F238E27FC236}">
                      <a16:creationId xmlns:a16="http://schemas.microsoft.com/office/drawing/2014/main" id="{035FEC3D-9B0F-53CA-D30A-D8805F4300AE}"/>
                    </a:ext>
                  </a:extLst>
                </p:cNvPr>
                <p:cNvSpPr txBox="1"/>
                <p:nvPr/>
              </p:nvSpPr>
              <p:spPr>
                <a:xfrm>
                  <a:off x="8045152" y="4036763"/>
                  <a:ext cx="325755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d>
                          <m:dPr>
                            <m:begChr m:val=""/>
                            <m:endChr m:val="⟩"/>
                            <m:ctrlPr>
                              <a:rPr kumimoji="0" lang="en-DE" sz="9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r>
                              <a:rPr kumimoji="0" lang="en-US" sz="9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|0</m:t>
                            </m:r>
                          </m:e>
                        </m:d>
                      </m:oMath>
                    </m:oMathPara>
                  </a14:m>
                  <a:endParaRPr kumimoji="0" lang="en-DE" sz="9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erstadt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21" name="TextBox 220">
                  <a:extLst>
                    <a:ext uri="{FF2B5EF4-FFF2-40B4-BE49-F238E27FC236}">
                      <a16:creationId xmlns:a16="http://schemas.microsoft.com/office/drawing/2014/main" id="{035FEC3D-9B0F-53CA-D30A-D8805F4300A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5152" y="4036763"/>
                  <a:ext cx="325755" cy="230832"/>
                </a:xfrm>
                <a:prstGeom prst="rect">
                  <a:avLst/>
                </a:prstGeom>
                <a:blipFill>
                  <a:blip r:embed="rId23"/>
                  <a:stretch>
                    <a:fillRect l="-5660" t="-81579" r="-62264" b="-1342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2" name="TextBox 221">
                  <a:extLst>
                    <a:ext uri="{FF2B5EF4-FFF2-40B4-BE49-F238E27FC236}">
                      <a16:creationId xmlns:a16="http://schemas.microsoft.com/office/drawing/2014/main" id="{57125F6C-47C3-DC51-3E2A-9D0D887BC861}"/>
                    </a:ext>
                  </a:extLst>
                </p:cNvPr>
                <p:cNvSpPr txBox="1"/>
                <p:nvPr/>
              </p:nvSpPr>
              <p:spPr>
                <a:xfrm>
                  <a:off x="8037094" y="4331149"/>
                  <a:ext cx="325755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d>
                          <m:dPr>
                            <m:begChr m:val=""/>
                            <m:endChr m:val="⟩"/>
                            <m:ctrlPr>
                              <a:rPr kumimoji="0" lang="en-DE" sz="9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r>
                              <a:rPr kumimoji="0" lang="en-US" sz="9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|0</m:t>
                            </m:r>
                          </m:e>
                        </m:d>
                      </m:oMath>
                    </m:oMathPara>
                  </a14:m>
                  <a:endParaRPr kumimoji="0" lang="en-DE" sz="9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erstadt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22" name="TextBox 221">
                  <a:extLst>
                    <a:ext uri="{FF2B5EF4-FFF2-40B4-BE49-F238E27FC236}">
                      <a16:creationId xmlns:a16="http://schemas.microsoft.com/office/drawing/2014/main" id="{57125F6C-47C3-DC51-3E2A-9D0D887BC86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37094" y="4331149"/>
                  <a:ext cx="325755" cy="230832"/>
                </a:xfrm>
                <a:prstGeom prst="rect">
                  <a:avLst/>
                </a:prstGeom>
                <a:blipFill>
                  <a:blip r:embed="rId22"/>
                  <a:stretch>
                    <a:fillRect l="-3704" t="-81579" r="-61111" b="-1342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3" name="TextBox 222">
                  <a:extLst>
                    <a:ext uri="{FF2B5EF4-FFF2-40B4-BE49-F238E27FC236}">
                      <a16:creationId xmlns:a16="http://schemas.microsoft.com/office/drawing/2014/main" id="{FB945504-A79E-1011-2786-BE0C1A587B3D}"/>
                    </a:ext>
                  </a:extLst>
                </p:cNvPr>
                <p:cNvSpPr txBox="1"/>
                <p:nvPr/>
              </p:nvSpPr>
              <p:spPr>
                <a:xfrm>
                  <a:off x="8039745" y="4181157"/>
                  <a:ext cx="325755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d>
                          <m:dPr>
                            <m:begChr m:val=""/>
                            <m:endChr m:val="⟩"/>
                            <m:ctrlPr>
                              <a:rPr kumimoji="0" lang="en-DE" sz="9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r>
                              <a:rPr kumimoji="0" lang="en-US" sz="9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|0</m:t>
                            </m:r>
                          </m:e>
                        </m:d>
                      </m:oMath>
                    </m:oMathPara>
                  </a14:m>
                  <a:endParaRPr kumimoji="0" lang="en-DE" sz="9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erstadt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23" name="TextBox 222">
                  <a:extLst>
                    <a:ext uri="{FF2B5EF4-FFF2-40B4-BE49-F238E27FC236}">
                      <a16:creationId xmlns:a16="http://schemas.microsoft.com/office/drawing/2014/main" id="{FB945504-A79E-1011-2786-BE0C1A587B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39745" y="4181157"/>
                  <a:ext cx="325755" cy="230832"/>
                </a:xfrm>
                <a:prstGeom prst="rect">
                  <a:avLst/>
                </a:prstGeom>
                <a:blipFill>
                  <a:blip r:embed="rId29"/>
                  <a:stretch>
                    <a:fillRect l="-5660" t="-81579" r="-62264" b="-1342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91621682-0A32-50AF-2232-25CD003F905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85754" y="4116257"/>
              <a:ext cx="0" cy="47796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3" name="Flowchart: Process 232">
                  <a:extLst>
                    <a:ext uri="{FF2B5EF4-FFF2-40B4-BE49-F238E27FC236}">
                      <a16:creationId xmlns:a16="http://schemas.microsoft.com/office/drawing/2014/main" id="{F0F85DD1-A0EE-50B8-AC91-B95D5B67A8FD}"/>
                    </a:ext>
                  </a:extLst>
                </p:cNvPr>
                <p:cNvSpPr/>
                <p:nvPr/>
              </p:nvSpPr>
              <p:spPr>
                <a:xfrm>
                  <a:off x="10919281" y="3937117"/>
                  <a:ext cx="449417" cy="908089"/>
                </a:xfrm>
                <a:prstGeom prst="flowChartProcess">
                  <a:avLst/>
                </a:prstGeom>
                <a:solidFill>
                  <a:srgbClr val="FFE699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7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𝐴𝑛𝑠𝑎𝑡𝑧</m:t>
                        </m:r>
                      </m:oMath>
                    </m:oMathPara>
                  </a14:m>
                  <a:endParaRPr kumimoji="0" lang="en-DE" sz="7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erstadt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33" name="Flowchart: Process 232">
                  <a:extLst>
                    <a:ext uri="{FF2B5EF4-FFF2-40B4-BE49-F238E27FC236}">
                      <a16:creationId xmlns:a16="http://schemas.microsoft.com/office/drawing/2014/main" id="{F0F85DD1-A0EE-50B8-AC91-B95D5B67A8F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19281" y="3937117"/>
                  <a:ext cx="449417" cy="908089"/>
                </a:xfrm>
                <a:prstGeom prst="flowChartProcess">
                  <a:avLst/>
                </a:prstGeom>
                <a:blipFill>
                  <a:blip r:embed="rId30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4" name="Flowchart: Process 233">
                  <a:extLst>
                    <a:ext uri="{FF2B5EF4-FFF2-40B4-BE49-F238E27FC236}">
                      <a16:creationId xmlns:a16="http://schemas.microsoft.com/office/drawing/2014/main" id="{9B5046E9-EC94-B79B-C23E-7E8F4DFF9190}"/>
                    </a:ext>
                  </a:extLst>
                </p:cNvPr>
                <p:cNvSpPr/>
                <p:nvPr/>
              </p:nvSpPr>
              <p:spPr>
                <a:xfrm>
                  <a:off x="10335549" y="4254637"/>
                  <a:ext cx="462430" cy="408669"/>
                </a:xfrm>
                <a:prstGeom prst="flowChartProcess">
                  <a:avLst/>
                </a:prstGeom>
                <a:solidFill>
                  <a:srgbClr val="FFE699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kumimoji="0" lang="en-DE" sz="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𝑈</m:t>
                          </m:r>
                        </m:e>
                        <m:sub>
                          <m:r>
                            <a:rPr kumimoji="0" lang="en-US" sz="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𝑖𝑛</m:t>
                          </m:r>
                        </m:sub>
                      </m:sSub>
                    </m:oMath>
                  </a14:m>
                  <a:r>
                    <a:rPr kumimoji="0" lang="en-US" sz="4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Bierstadt"/>
                      <a:ea typeface="+mn-ea"/>
                      <a:cs typeface="+mn-cs"/>
                    </a:rPr>
                    <a:t>(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kumimoji="0" lang="en-DE" sz="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sz="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𝑋</m:t>
                          </m:r>
                        </m:e>
                        <m:sup>
                          <m:r>
                            <a:rPr kumimoji="0" lang="en-US" sz="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(</m:t>
                          </m:r>
                          <m:r>
                            <a:rPr kumimoji="0" lang="en-US" sz="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  <m:r>
                            <a:rPr kumimoji="0" lang="en-US" sz="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+1</m:t>
                          </m:r>
                          <m:r>
                            <a:rPr kumimoji="0" lang="en-US" sz="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)</m:t>
                          </m:r>
                        </m:sup>
                      </m:sSup>
                    </m:oMath>
                  </a14:m>
                  <a:r>
                    <a:rPr kumimoji="0" lang="en-US" sz="4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Bierstadt"/>
                      <a:ea typeface="+mn-ea"/>
                      <a:cs typeface="+mn-cs"/>
                    </a:rPr>
                    <a:t>)</a:t>
                  </a:r>
                  <a:endParaRPr kumimoji="0" lang="en-DE" sz="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erstadt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34" name="Flowchart: Process 233">
                  <a:extLst>
                    <a:ext uri="{FF2B5EF4-FFF2-40B4-BE49-F238E27FC236}">
                      <a16:creationId xmlns:a16="http://schemas.microsoft.com/office/drawing/2014/main" id="{9B5046E9-EC94-B79B-C23E-7E8F4DFF919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35549" y="4254637"/>
                  <a:ext cx="462430" cy="408669"/>
                </a:xfrm>
                <a:prstGeom prst="flowChartProcess">
                  <a:avLst/>
                </a:prstGeom>
                <a:blipFill>
                  <a:blip r:embed="rId31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6" name="Flowchart: Connector 235">
                  <a:extLst>
                    <a:ext uri="{FF2B5EF4-FFF2-40B4-BE49-F238E27FC236}">
                      <a16:creationId xmlns:a16="http://schemas.microsoft.com/office/drawing/2014/main" id="{2521ECC4-8DCF-2A55-ED08-2343EE540501}"/>
                    </a:ext>
                  </a:extLst>
                </p:cNvPr>
                <p:cNvSpPr/>
                <p:nvPr/>
              </p:nvSpPr>
              <p:spPr>
                <a:xfrm>
                  <a:off x="10401238" y="3503951"/>
                  <a:ext cx="325755" cy="325755"/>
                </a:xfrm>
                <a:prstGeom prst="flowChartConnector">
                  <a:avLst/>
                </a:prstGeom>
                <a:solidFill>
                  <a:srgbClr val="92D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DE" sz="7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US" sz="7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𝑋</m:t>
                            </m:r>
                          </m:e>
                          <m:sup>
                            <m:r>
                              <a:rPr kumimoji="0" lang="en-US" sz="7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(</m:t>
                            </m:r>
                            <m:r>
                              <a:rPr kumimoji="0" lang="en-US" sz="7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𝑡</m:t>
                            </m:r>
                            <m:r>
                              <a:rPr kumimoji="0" lang="en-US" sz="7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+1)</m:t>
                            </m:r>
                          </m:sup>
                        </m:sSup>
                      </m:oMath>
                    </m:oMathPara>
                  </a14:m>
                  <a:endParaRPr kumimoji="0" lang="en-DE" sz="7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erstadt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36" name="Flowchart: Connector 235">
                  <a:extLst>
                    <a:ext uri="{FF2B5EF4-FFF2-40B4-BE49-F238E27FC236}">
                      <a16:creationId xmlns:a16="http://schemas.microsoft.com/office/drawing/2014/main" id="{2521ECC4-8DCF-2A55-ED08-2343EE54050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01238" y="3503951"/>
                  <a:ext cx="325755" cy="325755"/>
                </a:xfrm>
                <a:prstGeom prst="flowChartConnector">
                  <a:avLst/>
                </a:prstGeom>
                <a:blipFill>
                  <a:blip r:embed="rId32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39" name="Straight Arrow Connector 238">
              <a:extLst>
                <a:ext uri="{FF2B5EF4-FFF2-40B4-BE49-F238E27FC236}">
                  <a16:creationId xmlns:a16="http://schemas.microsoft.com/office/drawing/2014/main" id="{062198C9-066E-F26C-1476-A2EF57470DAC}"/>
                </a:ext>
              </a:extLst>
            </p:cNvPr>
            <p:cNvCxnSpPr>
              <a:cxnSpLocks/>
              <a:stCxn id="236" idx="4"/>
              <a:endCxn id="234" idx="0"/>
            </p:cNvCxnSpPr>
            <p:nvPr/>
          </p:nvCxnSpPr>
          <p:spPr>
            <a:xfrm>
              <a:off x="10564116" y="3829706"/>
              <a:ext cx="2648" cy="42493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7" name="Rectangle: Rounded Corners 256">
              <a:extLst>
                <a:ext uri="{FF2B5EF4-FFF2-40B4-BE49-F238E27FC236}">
                  <a16:creationId xmlns:a16="http://schemas.microsoft.com/office/drawing/2014/main" id="{7F59E4DE-B380-329B-8372-4B5F08CE96F8}"/>
                </a:ext>
              </a:extLst>
            </p:cNvPr>
            <p:cNvSpPr/>
            <p:nvPr/>
          </p:nvSpPr>
          <p:spPr>
            <a:xfrm>
              <a:off x="10172288" y="3877627"/>
              <a:ext cx="1752048" cy="1067016"/>
            </a:xfrm>
            <a:prstGeom prst="roundRect">
              <a:avLst>
                <a:gd name="adj" fmla="val 7205"/>
              </a:avLst>
            </a:prstGeom>
            <a:noFill/>
            <a:ln w="63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DE" sz="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ierstadt"/>
                <a:ea typeface="+mn-ea"/>
                <a:cs typeface="+mn-cs"/>
              </a:endParaRPr>
            </a:p>
          </p:txBody>
        </p:sp>
        <p:cxnSp>
          <p:nvCxnSpPr>
            <p:cNvPr id="258" name="Straight Connector 257">
              <a:extLst>
                <a:ext uri="{FF2B5EF4-FFF2-40B4-BE49-F238E27FC236}">
                  <a16:creationId xmlns:a16="http://schemas.microsoft.com/office/drawing/2014/main" id="{FC75D454-E59B-BD9C-0E92-BFF1BD47927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96705" y="4310708"/>
              <a:ext cx="141945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59" name="Straight Connector 258">
              <a:extLst>
                <a:ext uri="{FF2B5EF4-FFF2-40B4-BE49-F238E27FC236}">
                  <a16:creationId xmlns:a16="http://schemas.microsoft.com/office/drawing/2014/main" id="{FC67DA70-08DB-0E45-53D2-6EE433095FA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96705" y="4454311"/>
              <a:ext cx="141945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60" name="Straight Connector 259">
              <a:extLst>
                <a:ext uri="{FF2B5EF4-FFF2-40B4-BE49-F238E27FC236}">
                  <a16:creationId xmlns:a16="http://schemas.microsoft.com/office/drawing/2014/main" id="{FCBF3586-CF7F-7447-6F9E-6B8DE4C3BB2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96705" y="4601991"/>
              <a:ext cx="141945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1" name="TextBox 260">
                  <a:extLst>
                    <a:ext uri="{FF2B5EF4-FFF2-40B4-BE49-F238E27FC236}">
                      <a16:creationId xmlns:a16="http://schemas.microsoft.com/office/drawing/2014/main" id="{06D8CC71-81AE-CEA2-3713-57572EAD3566}"/>
                    </a:ext>
                  </a:extLst>
                </p:cNvPr>
                <p:cNvSpPr txBox="1"/>
                <p:nvPr/>
              </p:nvSpPr>
              <p:spPr>
                <a:xfrm>
                  <a:off x="9941425" y="4191008"/>
                  <a:ext cx="325755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d>
                          <m:dPr>
                            <m:begChr m:val=""/>
                            <m:endChr m:val="⟩"/>
                            <m:ctrlPr>
                              <a:rPr kumimoji="0" lang="en-DE" sz="9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r>
                              <a:rPr kumimoji="0" lang="en-US" sz="9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|0</m:t>
                            </m:r>
                          </m:e>
                        </m:d>
                      </m:oMath>
                    </m:oMathPara>
                  </a14:m>
                  <a:endParaRPr kumimoji="0" lang="en-DE" sz="9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erstadt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61" name="TextBox 260">
                  <a:extLst>
                    <a:ext uri="{FF2B5EF4-FFF2-40B4-BE49-F238E27FC236}">
                      <a16:creationId xmlns:a16="http://schemas.microsoft.com/office/drawing/2014/main" id="{06D8CC71-81AE-CEA2-3713-57572EAD356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41425" y="4191008"/>
                  <a:ext cx="325755" cy="230832"/>
                </a:xfrm>
                <a:prstGeom prst="rect">
                  <a:avLst/>
                </a:prstGeom>
                <a:blipFill>
                  <a:blip r:embed="rId29"/>
                  <a:stretch>
                    <a:fillRect l="-5660" t="-83784" r="-62264" b="-14054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2" name="TextBox 261">
                  <a:extLst>
                    <a:ext uri="{FF2B5EF4-FFF2-40B4-BE49-F238E27FC236}">
                      <a16:creationId xmlns:a16="http://schemas.microsoft.com/office/drawing/2014/main" id="{424AF392-4F81-13DB-DB5A-6315EE95E45E}"/>
                    </a:ext>
                  </a:extLst>
                </p:cNvPr>
                <p:cNvSpPr txBox="1"/>
                <p:nvPr/>
              </p:nvSpPr>
              <p:spPr>
                <a:xfrm>
                  <a:off x="9933367" y="4485394"/>
                  <a:ext cx="325755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d>
                          <m:dPr>
                            <m:begChr m:val=""/>
                            <m:endChr m:val="⟩"/>
                            <m:ctrlPr>
                              <a:rPr kumimoji="0" lang="en-DE" sz="9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r>
                              <a:rPr kumimoji="0" lang="en-US" sz="9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|0</m:t>
                            </m:r>
                          </m:e>
                        </m:d>
                      </m:oMath>
                    </m:oMathPara>
                  </a14:m>
                  <a:endParaRPr kumimoji="0" lang="en-DE" sz="9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erstadt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62" name="TextBox 261">
                  <a:extLst>
                    <a:ext uri="{FF2B5EF4-FFF2-40B4-BE49-F238E27FC236}">
                      <a16:creationId xmlns:a16="http://schemas.microsoft.com/office/drawing/2014/main" id="{424AF392-4F81-13DB-DB5A-6315EE95E45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33367" y="4485394"/>
                  <a:ext cx="325755" cy="230832"/>
                </a:xfrm>
                <a:prstGeom prst="rect">
                  <a:avLst/>
                </a:prstGeom>
                <a:blipFill>
                  <a:blip r:embed="rId29"/>
                  <a:stretch>
                    <a:fillRect l="-3704" t="-81579" r="-61111" b="-1342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3" name="TextBox 262">
                  <a:extLst>
                    <a:ext uri="{FF2B5EF4-FFF2-40B4-BE49-F238E27FC236}">
                      <a16:creationId xmlns:a16="http://schemas.microsoft.com/office/drawing/2014/main" id="{7010C105-D296-3B07-AD98-1155865241D2}"/>
                    </a:ext>
                  </a:extLst>
                </p:cNvPr>
                <p:cNvSpPr txBox="1"/>
                <p:nvPr/>
              </p:nvSpPr>
              <p:spPr>
                <a:xfrm>
                  <a:off x="9936018" y="4335402"/>
                  <a:ext cx="325755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d>
                          <m:dPr>
                            <m:begChr m:val=""/>
                            <m:endChr m:val="⟩"/>
                            <m:ctrlPr>
                              <a:rPr kumimoji="0" lang="en-DE" sz="9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r>
                              <a:rPr kumimoji="0" lang="en-US" sz="9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|0</m:t>
                            </m:r>
                          </m:e>
                        </m:d>
                      </m:oMath>
                    </m:oMathPara>
                  </a14:m>
                  <a:endParaRPr kumimoji="0" lang="en-DE" sz="9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erstadt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63" name="TextBox 262">
                  <a:extLst>
                    <a:ext uri="{FF2B5EF4-FFF2-40B4-BE49-F238E27FC236}">
                      <a16:creationId xmlns:a16="http://schemas.microsoft.com/office/drawing/2014/main" id="{7010C105-D296-3B07-AD98-1155865241D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36018" y="4335402"/>
                  <a:ext cx="325755" cy="230832"/>
                </a:xfrm>
                <a:prstGeom prst="rect">
                  <a:avLst/>
                </a:prstGeom>
                <a:blipFill>
                  <a:blip r:embed="rId23"/>
                  <a:stretch>
                    <a:fillRect l="-5660" t="-81579" r="-62264" b="-1342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4" name="Flowchart: Connector 263">
                  <a:extLst>
                    <a:ext uri="{FF2B5EF4-FFF2-40B4-BE49-F238E27FC236}">
                      <a16:creationId xmlns:a16="http://schemas.microsoft.com/office/drawing/2014/main" id="{7DDAE5DE-5D8F-D476-005B-B46115BE6595}"/>
                    </a:ext>
                  </a:extLst>
                </p:cNvPr>
                <p:cNvSpPr/>
                <p:nvPr/>
              </p:nvSpPr>
              <p:spPr>
                <a:xfrm>
                  <a:off x="11661164" y="3544776"/>
                  <a:ext cx="295328" cy="295328"/>
                </a:xfrm>
                <a:prstGeom prst="flowChartConnector">
                  <a:avLst/>
                </a:prstGeom>
                <a:solidFill>
                  <a:srgbClr val="BCD6ED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DE" sz="7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US" sz="7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𝑦</m:t>
                            </m:r>
                          </m:e>
                          <m:sup>
                            <m:r>
                              <a:rPr kumimoji="0" lang="en-US" sz="7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(</m:t>
                            </m:r>
                            <m:r>
                              <a:rPr kumimoji="0" lang="en-US" sz="7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𝑡</m:t>
                            </m:r>
                            <m:r>
                              <a:rPr kumimoji="0" lang="en-US" sz="7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+1)</m:t>
                            </m:r>
                          </m:sup>
                        </m:sSup>
                      </m:oMath>
                    </m:oMathPara>
                  </a14:m>
                  <a:endParaRPr kumimoji="0" lang="en-DE" sz="7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erstadt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64" name="Flowchart: Connector 263">
                  <a:extLst>
                    <a:ext uri="{FF2B5EF4-FFF2-40B4-BE49-F238E27FC236}">
                      <a16:creationId xmlns:a16="http://schemas.microsoft.com/office/drawing/2014/main" id="{7DDAE5DE-5D8F-D476-005B-B46115BE659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61164" y="3544776"/>
                  <a:ext cx="295328" cy="295328"/>
                </a:xfrm>
                <a:prstGeom prst="flowChartConnector">
                  <a:avLst/>
                </a:prstGeom>
                <a:blipFill>
                  <a:blip r:embed="rId33"/>
                  <a:stretch>
                    <a:fillRect l="-1961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65" name="Flowchart: Process 264">
              <a:extLst>
                <a:ext uri="{FF2B5EF4-FFF2-40B4-BE49-F238E27FC236}">
                  <a16:creationId xmlns:a16="http://schemas.microsoft.com/office/drawing/2014/main" id="{2DC24F3F-9DDA-BD75-184C-B4CC1EC0D58F}"/>
                </a:ext>
              </a:extLst>
            </p:cNvPr>
            <p:cNvSpPr/>
            <p:nvPr/>
          </p:nvSpPr>
          <p:spPr>
            <a:xfrm>
              <a:off x="11473377" y="4373475"/>
              <a:ext cx="250873" cy="182115"/>
            </a:xfrm>
            <a:prstGeom prst="flowChartProcess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DE" sz="7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erstadt"/>
                <a:ea typeface="+mn-ea"/>
                <a:cs typeface="+mn-cs"/>
              </a:endParaRPr>
            </a:p>
          </p:txBody>
        </p:sp>
        <p:cxnSp>
          <p:nvCxnSpPr>
            <p:cNvPr id="266" name="Straight Connector 265">
              <a:extLst>
                <a:ext uri="{FF2B5EF4-FFF2-40B4-BE49-F238E27FC236}">
                  <a16:creationId xmlns:a16="http://schemas.microsoft.com/office/drawing/2014/main" id="{85F613CC-369B-184A-28FD-1DFE83995D5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368698" y="4452838"/>
              <a:ext cx="102067" cy="1473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67" name="Straight Connector 266">
              <a:extLst>
                <a:ext uri="{FF2B5EF4-FFF2-40B4-BE49-F238E27FC236}">
                  <a16:creationId xmlns:a16="http://schemas.microsoft.com/office/drawing/2014/main" id="{BD5584D8-E50E-93A6-A2AA-126583A18822}"/>
                </a:ext>
              </a:extLst>
            </p:cNvPr>
            <p:cNvCxnSpPr>
              <a:cxnSpLocks/>
              <a:endCxn id="272" idx="3"/>
            </p:cNvCxnSpPr>
            <p:nvPr/>
          </p:nvCxnSpPr>
          <p:spPr>
            <a:xfrm flipH="1" flipV="1">
              <a:off x="11723359" y="4467539"/>
              <a:ext cx="128318" cy="3255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68" name="Straight Connector 267">
              <a:extLst>
                <a:ext uri="{FF2B5EF4-FFF2-40B4-BE49-F238E27FC236}">
                  <a16:creationId xmlns:a16="http://schemas.microsoft.com/office/drawing/2014/main" id="{338AD948-93A2-ABC6-6632-56EACAF21F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856846" y="4454311"/>
              <a:ext cx="0" cy="312731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69" name="Straight Connector 268">
              <a:extLst>
                <a:ext uri="{FF2B5EF4-FFF2-40B4-BE49-F238E27FC236}">
                  <a16:creationId xmlns:a16="http://schemas.microsoft.com/office/drawing/2014/main" id="{2BA7E4A9-8D96-ADD7-4DEA-EB1F677FEE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368698" y="4609354"/>
              <a:ext cx="477501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70" name="Straight Connector 269">
              <a:extLst>
                <a:ext uri="{FF2B5EF4-FFF2-40B4-BE49-F238E27FC236}">
                  <a16:creationId xmlns:a16="http://schemas.microsoft.com/office/drawing/2014/main" id="{43C22606-712F-F34C-8FEB-09EFEC69DE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355388" y="4764101"/>
              <a:ext cx="510919" cy="109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71" name="Straight Arrow Connector 270">
              <a:extLst>
                <a:ext uri="{FF2B5EF4-FFF2-40B4-BE49-F238E27FC236}">
                  <a16:creationId xmlns:a16="http://schemas.microsoft.com/office/drawing/2014/main" id="{CB37C039-41D2-BA1E-5100-913AD0693FD4}"/>
                </a:ext>
              </a:extLst>
            </p:cNvPr>
            <p:cNvCxnSpPr>
              <a:cxnSpLocks/>
              <a:endCxn id="264" idx="4"/>
            </p:cNvCxnSpPr>
            <p:nvPr/>
          </p:nvCxnSpPr>
          <p:spPr>
            <a:xfrm flipV="1">
              <a:off x="11808828" y="3840104"/>
              <a:ext cx="0" cy="61766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>
              <a:extLst>
                <a:ext uri="{FF2B5EF4-FFF2-40B4-BE49-F238E27FC236}">
                  <a16:creationId xmlns:a16="http://schemas.microsoft.com/office/drawing/2014/main" id="{7326B1EB-1149-0CF4-2678-1E6C88056F0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370738" y="4034967"/>
              <a:ext cx="510919" cy="109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77" name="Straight Connector 276">
              <a:extLst>
                <a:ext uri="{FF2B5EF4-FFF2-40B4-BE49-F238E27FC236}">
                  <a16:creationId xmlns:a16="http://schemas.microsoft.com/office/drawing/2014/main" id="{E3F4F46F-68A1-8873-3A67-DAEDE2E8A12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370738" y="4178011"/>
              <a:ext cx="510919" cy="109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78" name="Straight Connector 277">
              <a:extLst>
                <a:ext uri="{FF2B5EF4-FFF2-40B4-BE49-F238E27FC236}">
                  <a16:creationId xmlns:a16="http://schemas.microsoft.com/office/drawing/2014/main" id="{6A150D76-3C7E-C777-29C4-DF82AFA238C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377699" y="4315334"/>
              <a:ext cx="510919" cy="109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85" name="Straight Connector 284">
              <a:extLst>
                <a:ext uri="{FF2B5EF4-FFF2-40B4-BE49-F238E27FC236}">
                  <a16:creationId xmlns:a16="http://schemas.microsoft.com/office/drawing/2014/main" id="{55A91640-4A07-01F1-BC67-BC3C803AA24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09571" y="4484873"/>
              <a:ext cx="141945" cy="0"/>
            </a:xfrm>
            <a:prstGeom prst="line">
              <a:avLst/>
            </a:prstGeom>
            <a:ln>
              <a:prstDash val="sysDot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86" name="Straight Connector 285">
              <a:extLst>
                <a:ext uri="{FF2B5EF4-FFF2-40B4-BE49-F238E27FC236}">
                  <a16:creationId xmlns:a16="http://schemas.microsoft.com/office/drawing/2014/main" id="{572CD52B-E0BB-9A55-CE05-65D41AD05B1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09571" y="4628476"/>
              <a:ext cx="141945" cy="0"/>
            </a:xfrm>
            <a:prstGeom prst="line">
              <a:avLst/>
            </a:prstGeom>
            <a:ln>
              <a:prstDash val="sysDot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87" name="Straight Connector 286">
              <a:extLst>
                <a:ext uri="{FF2B5EF4-FFF2-40B4-BE49-F238E27FC236}">
                  <a16:creationId xmlns:a16="http://schemas.microsoft.com/office/drawing/2014/main" id="{1ED041A9-10E8-35A7-D6AD-0B76258D8B4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09571" y="4776156"/>
              <a:ext cx="141945" cy="0"/>
            </a:xfrm>
            <a:prstGeom prst="line">
              <a:avLst/>
            </a:prstGeom>
            <a:ln>
              <a:prstDash val="sysDot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94" name="Straight Connector 293">
              <a:extLst>
                <a:ext uri="{FF2B5EF4-FFF2-40B4-BE49-F238E27FC236}">
                  <a16:creationId xmlns:a16="http://schemas.microsoft.com/office/drawing/2014/main" id="{9D405053-2D53-2B86-FA3F-3C59A9A772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956492" y="4036763"/>
              <a:ext cx="141945" cy="0"/>
            </a:xfrm>
            <a:prstGeom prst="line">
              <a:avLst/>
            </a:prstGeom>
            <a:ln>
              <a:prstDash val="sysDot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95" name="Straight Connector 294">
              <a:extLst>
                <a:ext uri="{FF2B5EF4-FFF2-40B4-BE49-F238E27FC236}">
                  <a16:creationId xmlns:a16="http://schemas.microsoft.com/office/drawing/2014/main" id="{298CF1B7-E760-ACA2-A89B-B7A8FEF8A11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956492" y="4180366"/>
              <a:ext cx="141945" cy="0"/>
            </a:xfrm>
            <a:prstGeom prst="line">
              <a:avLst/>
            </a:prstGeom>
            <a:ln>
              <a:prstDash val="sysDot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96" name="Straight Connector 295">
              <a:extLst>
                <a:ext uri="{FF2B5EF4-FFF2-40B4-BE49-F238E27FC236}">
                  <a16:creationId xmlns:a16="http://schemas.microsoft.com/office/drawing/2014/main" id="{68AA39EC-FA37-3F27-0628-33802C654A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956492" y="4328046"/>
              <a:ext cx="141945" cy="0"/>
            </a:xfrm>
            <a:prstGeom prst="line">
              <a:avLst/>
            </a:prstGeom>
            <a:ln>
              <a:prstDash val="sysDot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768A72F5-DB05-5D40-463F-DF9416ABB0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797979" y="4317372"/>
              <a:ext cx="114791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FE3B77BE-5653-3E9C-3FAD-75352B1C11A0}"/>
                </a:ext>
              </a:extLst>
            </p:cNvPr>
            <p:cNvCxnSpPr>
              <a:cxnSpLocks/>
              <a:endCxn id="234" idx="3"/>
            </p:cNvCxnSpPr>
            <p:nvPr/>
          </p:nvCxnSpPr>
          <p:spPr>
            <a:xfrm flipH="1">
              <a:off x="10797979" y="4458972"/>
              <a:ext cx="123951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D683B121-A2F1-54B1-03B2-0D4530658F7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802813" y="4604268"/>
              <a:ext cx="119117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14FD8824-5E78-4352-BC9E-BDC3FD86E519}"/>
              </a:ext>
            </a:extLst>
          </p:cNvPr>
          <p:cNvSpPr txBox="1"/>
          <p:nvPr/>
        </p:nvSpPr>
        <p:spPr>
          <a:xfrm>
            <a:off x="967980" y="5962180"/>
            <a:ext cx="99207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 err="1">
                <a:latin typeface="Helvetica"/>
                <a:cs typeface="Helvetica"/>
              </a:rPr>
              <a:t>Source:</a:t>
            </a:r>
            <a:r>
              <a:rPr lang="en-US" sz="18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Yanan</a:t>
            </a: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Li, et al. Quantum recurrent neural networks for sequential learning, Neural Networks, Volume 166, Pages 148-161, (2023) </a:t>
            </a:r>
            <a:endParaRPr lang="en-US" sz="1600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2766253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AC272A-3E93-CAEE-8704-99862854E7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9EEC749-BA53-2EA9-9B14-8A7A5B56593B}"/>
              </a:ext>
            </a:extLst>
          </p:cNvPr>
          <p:cNvSpPr txBox="1"/>
          <p:nvPr/>
        </p:nvSpPr>
        <p:spPr>
          <a:xfrm>
            <a:off x="701826" y="343061"/>
            <a:ext cx="725711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0B23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Quantum RNN Model - Results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933BDA-6989-315C-CF94-67A29D63ABE7}"/>
              </a:ext>
            </a:extLst>
          </p:cNvPr>
          <p:cNvSpPr txBox="1"/>
          <p:nvPr/>
        </p:nvSpPr>
        <p:spPr>
          <a:xfrm>
            <a:off x="565192" y="1071872"/>
            <a:ext cx="10832910" cy="87203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457200" indent="-457200">
              <a:lnSpc>
                <a:spcPct val="150000"/>
              </a:lnSpc>
              <a:buSzPct val="75000"/>
              <a:buBlip>
                <a:blip r:embed="rId2"/>
              </a:buBlip>
            </a:pPr>
            <a:r>
              <a:rPr lang="en-US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Ran model on classic sequential datasets, meteorological data, stock price data, and text language processing.  Meteorological results below.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2F9477-F208-7626-C37D-35F5162AEB0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72055" y="2079856"/>
            <a:ext cx="10047890" cy="386076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9496917-8FAD-B501-6A97-58632188CD03}"/>
              </a:ext>
            </a:extLst>
          </p:cNvPr>
          <p:cNvSpPr txBox="1"/>
          <p:nvPr/>
        </p:nvSpPr>
        <p:spPr>
          <a:xfrm>
            <a:off x="1381867" y="6191773"/>
            <a:ext cx="99207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 err="1">
                <a:latin typeface="Helvetica"/>
                <a:cs typeface="Helvetica"/>
              </a:rPr>
              <a:t>Source:</a:t>
            </a:r>
            <a:r>
              <a:rPr lang="en-US" sz="18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Yanan</a:t>
            </a: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Li, et al. Quantum recurrent neural networks for sequential learning, Neural Networks, Volume 166, Pages 148-161, (2023) </a:t>
            </a:r>
            <a:endParaRPr lang="en-US" sz="1600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1742637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7ABA19F-24BB-7044-AADD-DE0EE8183EBA}"/>
              </a:ext>
            </a:extLst>
          </p:cNvPr>
          <p:cNvSpPr txBox="1"/>
          <p:nvPr/>
        </p:nvSpPr>
        <p:spPr>
          <a:xfrm>
            <a:off x="701826" y="689902"/>
            <a:ext cx="73920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What’s parallel about quantum?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28FE14-0D71-0844-B918-779B9B77B105}"/>
              </a:ext>
            </a:extLst>
          </p:cNvPr>
          <p:cNvSpPr txBox="1"/>
          <p:nvPr/>
        </p:nvSpPr>
        <p:spPr>
          <a:xfrm>
            <a:off x="701826" y="1855694"/>
            <a:ext cx="9643445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SzPct val="75000"/>
              <a:buBlip>
                <a:blip r:embed="rId2"/>
              </a:buBlip>
            </a:pP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Primarily, quantum speedup achieved through superposition</a:t>
            </a:r>
          </a:p>
          <a:p>
            <a:pPr marL="457200" indent="-457200">
              <a:lnSpc>
                <a:spcPct val="150000"/>
              </a:lnSpc>
              <a:buSzPct val="75000"/>
              <a:buBlip>
                <a:blip r:embed="rId2"/>
              </a:buBlip>
            </a:pP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NVIDIA CUDA-Q available to accelerate hybrid models on GPUs</a:t>
            </a:r>
          </a:p>
          <a:p>
            <a:pPr marL="457200" indent="-457200">
              <a:lnSpc>
                <a:spcPct val="150000"/>
              </a:lnSpc>
              <a:buSzPct val="75000"/>
              <a:buBlip>
                <a:blip r:embed="rId2"/>
              </a:buBlip>
            </a:pP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of quantum processors remains a bottleneck</a:t>
            </a:r>
          </a:p>
          <a:p>
            <a:pPr algn="l">
              <a:buSzPct val="75000"/>
            </a:pP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98832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0AEEE9-3742-2D54-3CFA-BE5EC2D99B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E7AF183-4DD2-1BC3-334B-6F835B49D647}"/>
              </a:ext>
            </a:extLst>
          </p:cNvPr>
          <p:cNvSpPr txBox="1"/>
          <p:nvPr/>
        </p:nvSpPr>
        <p:spPr>
          <a:xfrm>
            <a:off x="701826" y="689902"/>
            <a:ext cx="37497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0B23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Quantum Chips</a:t>
            </a:r>
          </a:p>
        </p:txBody>
      </p:sp>
      <p:pic>
        <p:nvPicPr>
          <p:cNvPr id="3" name="Picture 2" descr="A close up of a computer chip&#10;&#10;AI-generated content may be incorrect.">
            <a:extLst>
              <a:ext uri="{FF2B5EF4-FFF2-40B4-BE49-F238E27FC236}">
                <a16:creationId xmlns:a16="http://schemas.microsoft.com/office/drawing/2014/main" id="{5F83B624-9B3F-247E-CB66-78F8DE3428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581" y="1569813"/>
            <a:ext cx="5512119" cy="3855628"/>
          </a:xfrm>
          <a:prstGeom prst="rect">
            <a:avLst/>
          </a:prstGeom>
        </p:spPr>
      </p:pic>
      <p:pic>
        <p:nvPicPr>
          <p:cNvPr id="8" name="Picture 7" descr="A coin next to a silver coin&#10;&#10;AI-generated content may be incorrect.">
            <a:extLst>
              <a:ext uri="{FF2B5EF4-FFF2-40B4-BE49-F238E27FC236}">
                <a16:creationId xmlns:a16="http://schemas.microsoft.com/office/drawing/2014/main" id="{9C68081C-E217-B55F-4DD4-4E9D222930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0721" y="1569813"/>
            <a:ext cx="5772698" cy="386661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3550918-BCC2-E656-95E0-6127CE514096}"/>
              </a:ext>
            </a:extLst>
          </p:cNvPr>
          <p:cNvSpPr txBox="1"/>
          <p:nvPr/>
        </p:nvSpPr>
        <p:spPr>
          <a:xfrm>
            <a:off x="1337187" y="5681603"/>
            <a:ext cx="86032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>
                <a:latin typeface="Helvetica"/>
                <a:cs typeface="Helvetica"/>
              </a:rPr>
              <a:t>Sources: </a:t>
            </a:r>
            <a:r>
              <a:rPr lang="en-US" sz="1600" dirty="0" err="1">
                <a:latin typeface="Helvetica"/>
                <a:cs typeface="Helvetica"/>
              </a:rPr>
              <a:t>IonQ</a:t>
            </a:r>
            <a:r>
              <a:rPr lang="en-US" sz="1600" dirty="0">
                <a:latin typeface="Helvetica"/>
                <a:cs typeface="Helvetica"/>
              </a:rPr>
              <a:t>, IBM</a:t>
            </a:r>
          </a:p>
        </p:txBody>
      </p:sp>
    </p:spTree>
    <p:extLst>
      <p:ext uri="{BB962C8B-B14F-4D97-AF65-F5344CB8AC3E}">
        <p14:creationId xmlns:p14="http://schemas.microsoft.com/office/powerpoint/2010/main" val="11866852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1B6BC5-EBCE-2929-FE7E-92FF425324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29B3810-A9F2-864C-5AE8-A0455115BFED}"/>
              </a:ext>
            </a:extLst>
          </p:cNvPr>
          <p:cNvSpPr txBox="1"/>
          <p:nvPr/>
        </p:nvSpPr>
        <p:spPr>
          <a:xfrm>
            <a:off x="701826" y="689902"/>
            <a:ext cx="705064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What’s the future of quantum?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595749-B9D8-2589-0C91-64C8990C740E}"/>
              </a:ext>
            </a:extLst>
          </p:cNvPr>
          <p:cNvSpPr txBox="1"/>
          <p:nvPr/>
        </p:nvSpPr>
        <p:spPr>
          <a:xfrm>
            <a:off x="701826" y="1855694"/>
            <a:ext cx="9643445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SzPct val="75000"/>
              <a:buBlip>
                <a:blip r:embed="rId2"/>
              </a:buBlip>
            </a:pP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Development of better quantum processors.</a:t>
            </a:r>
          </a:p>
          <a:p>
            <a:pPr marL="457200" indent="-457200">
              <a:lnSpc>
                <a:spcPct val="150000"/>
              </a:lnSpc>
              <a:buSzPct val="75000"/>
              <a:buBlip>
                <a:blip r:embed="rId2"/>
              </a:buBlip>
            </a:pP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Need meaningful quantum error correction to scale.</a:t>
            </a:r>
          </a:p>
          <a:p>
            <a:pPr marL="457200" indent="-457200">
              <a:lnSpc>
                <a:spcPct val="150000"/>
              </a:lnSpc>
              <a:buSzPct val="75000"/>
              <a:buBlip>
                <a:blip r:embed="rId2"/>
              </a:buBlip>
            </a:pP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 improvements, can turn theory into practice.</a:t>
            </a:r>
          </a:p>
          <a:p>
            <a:pPr algn="l">
              <a:buSzPct val="75000"/>
            </a:pP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12136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1FBAF0C-25E3-2346-A9C2-BA12B8D707F6}"/>
              </a:ext>
            </a:extLst>
          </p:cNvPr>
          <p:cNvSpPr txBox="1"/>
          <p:nvPr/>
        </p:nvSpPr>
        <p:spPr>
          <a:xfrm>
            <a:off x="672010" y="726419"/>
            <a:ext cx="44002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Questions?</a:t>
            </a:r>
          </a:p>
        </p:txBody>
      </p:sp>
      <p:pic>
        <p:nvPicPr>
          <p:cNvPr id="4" name="Picture 3" descr="A close-up of a circuit board&#10;&#10;AI-generated content may be incorrect.">
            <a:extLst>
              <a:ext uri="{FF2B5EF4-FFF2-40B4-BE49-F238E27FC236}">
                <a16:creationId xmlns:a16="http://schemas.microsoft.com/office/drawing/2014/main" id="{97C331E4-32E9-062A-B93A-BD18F133F3E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185" r="42228"/>
          <a:stretch/>
        </p:blipFill>
        <p:spPr>
          <a:xfrm>
            <a:off x="5760720" y="1519925"/>
            <a:ext cx="5486400" cy="381814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F756FC7-7BE9-6C41-8872-0C4DEEC754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3369" y="526886"/>
            <a:ext cx="5681102" cy="562457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957522B-0900-2F7A-01D1-854B19EE6A41}"/>
              </a:ext>
            </a:extLst>
          </p:cNvPr>
          <p:cNvSpPr txBox="1"/>
          <p:nvPr/>
        </p:nvSpPr>
        <p:spPr>
          <a:xfrm>
            <a:off x="300741" y="5651013"/>
            <a:ext cx="9920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>
                <a:latin typeface="Helvetica"/>
                <a:cs typeface="Helvetica"/>
              </a:rPr>
              <a:t>Source:</a:t>
            </a: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Microsoft</a:t>
            </a:r>
          </a:p>
        </p:txBody>
      </p:sp>
    </p:spTree>
    <p:extLst>
      <p:ext uri="{BB962C8B-B14F-4D97-AF65-F5344CB8AC3E}">
        <p14:creationId xmlns:p14="http://schemas.microsoft.com/office/powerpoint/2010/main" val="3751154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22138C-9219-B9E9-B9ED-71FFA79A5F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9C5FF77-1D9A-11F9-8824-06F308E2DDEB}"/>
              </a:ext>
            </a:extLst>
          </p:cNvPr>
          <p:cNvSpPr txBox="1"/>
          <p:nvPr/>
        </p:nvSpPr>
        <p:spPr>
          <a:xfrm>
            <a:off x="701826" y="689902"/>
            <a:ext cx="466345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0B23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Quantum Hardware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78CE1A7-927E-C032-866E-CDF803C87B8C}"/>
              </a:ext>
            </a:extLst>
          </p:cNvPr>
          <p:cNvSpPr txBox="1"/>
          <p:nvPr/>
        </p:nvSpPr>
        <p:spPr>
          <a:xfrm>
            <a:off x="1337187" y="5681603"/>
            <a:ext cx="86032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>
                <a:latin typeface="Helvetica"/>
                <a:cs typeface="Helvetica"/>
              </a:rPr>
              <a:t>Source: Google</a:t>
            </a:r>
          </a:p>
        </p:txBody>
      </p:sp>
      <p:pic>
        <p:nvPicPr>
          <p:cNvPr id="5" name="Picture 4" descr="A large round metal object with many wires&#10;&#10;AI-generated content may be incorrect.">
            <a:extLst>
              <a:ext uri="{FF2B5EF4-FFF2-40B4-BE49-F238E27FC236}">
                <a16:creationId xmlns:a16="http://schemas.microsoft.com/office/drawing/2014/main" id="{3A20939D-C48A-FAD0-5E60-1AE5725044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1289" y="0"/>
            <a:ext cx="52107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4419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887E17-6558-E934-193E-53BB88A408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1D10BDF-F7A4-F018-182B-A6348A65BD36}"/>
              </a:ext>
            </a:extLst>
          </p:cNvPr>
          <p:cNvSpPr txBox="1"/>
          <p:nvPr/>
        </p:nvSpPr>
        <p:spPr>
          <a:xfrm>
            <a:off x="701826" y="689902"/>
            <a:ext cx="466345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0B23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Quantum Hardware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F19FF8-5A85-0182-0FFD-E15E5F4CC16F}"/>
              </a:ext>
            </a:extLst>
          </p:cNvPr>
          <p:cNvSpPr txBox="1"/>
          <p:nvPr/>
        </p:nvSpPr>
        <p:spPr>
          <a:xfrm>
            <a:off x="1337187" y="5681603"/>
            <a:ext cx="86032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>
                <a:latin typeface="Helvetica"/>
                <a:cs typeface="Helvetica"/>
              </a:rPr>
              <a:t>Source: IBM</a:t>
            </a:r>
          </a:p>
        </p:txBody>
      </p:sp>
      <p:pic>
        <p:nvPicPr>
          <p:cNvPr id="3" name="Picture 2" descr="A person standing in a room with a machine&#10;&#10;AI-generated content may be incorrect.">
            <a:extLst>
              <a:ext uri="{FF2B5EF4-FFF2-40B4-BE49-F238E27FC236}">
                <a16:creationId xmlns:a16="http://schemas.microsoft.com/office/drawing/2014/main" id="{4041A164-D7DD-F16D-54A8-28BE52A7DA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9643" y="0"/>
            <a:ext cx="102910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0027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7ABA19F-24BB-7044-AADD-DE0EE8183EBA}"/>
              </a:ext>
            </a:extLst>
          </p:cNvPr>
          <p:cNvSpPr txBox="1"/>
          <p:nvPr/>
        </p:nvSpPr>
        <p:spPr>
          <a:xfrm>
            <a:off x="701826" y="689902"/>
            <a:ext cx="249331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0B23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Quantum Bits	</a:t>
            </a:r>
          </a:p>
          <a:p>
            <a:r>
              <a:rPr lang="en-US" sz="4000" dirty="0">
                <a:solidFill>
                  <a:srgbClr val="0B23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(qubits)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3127EF4-1642-B9C0-B5E4-C91DAF3CB874}"/>
              </a:ext>
            </a:extLst>
          </p:cNvPr>
          <p:cNvSpPr txBox="1"/>
          <p:nvPr/>
        </p:nvSpPr>
        <p:spPr>
          <a:xfrm>
            <a:off x="245806" y="3567387"/>
            <a:ext cx="278263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>
                <a:latin typeface="Helvetica"/>
                <a:cs typeface="Helvetica"/>
              </a:rPr>
              <a:t>Source: </a:t>
            </a:r>
            <a:r>
              <a:rPr lang="en-US" sz="16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E. W. Bethel et al., "Quantum Computing and Visualization: A Disruptive Technological Change Ahead" in IEEE Computer Graphics and Applications, vol. 43, no. 06, pp. 101-111, Nov.-Dec. 2023, </a:t>
            </a:r>
            <a:r>
              <a:rPr lang="en-US" sz="1600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doi</a:t>
            </a:r>
            <a:r>
              <a:rPr lang="en-US" sz="16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: 10.1109/MCG.2023.3316932.</a:t>
            </a:r>
            <a:endParaRPr lang="en-US" sz="1600" dirty="0">
              <a:latin typeface="Helvetica"/>
              <a:cs typeface="Helvetica"/>
            </a:endParaRPr>
          </a:p>
        </p:txBody>
      </p:sp>
      <p:pic>
        <p:nvPicPr>
          <p:cNvPr id="7" name="Picture 6" descr="A close-up of several coins&#10;&#10;AI-generated content may be incorrect.">
            <a:extLst>
              <a:ext uri="{FF2B5EF4-FFF2-40B4-BE49-F238E27FC236}">
                <a16:creationId xmlns:a16="http://schemas.microsoft.com/office/drawing/2014/main" id="{9C676EAD-8776-793E-6256-044BBF5A8B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8445" y="460185"/>
            <a:ext cx="9018275" cy="5559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0231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EE28DE-2CAC-7492-6BF7-CD2A125667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94521B4-3A3A-F793-21BB-FD266CE87153}"/>
              </a:ext>
            </a:extLst>
          </p:cNvPr>
          <p:cNvSpPr txBox="1"/>
          <p:nvPr/>
        </p:nvSpPr>
        <p:spPr>
          <a:xfrm>
            <a:off x="701826" y="689902"/>
            <a:ext cx="56044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0B23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Quantum Entanglement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F383834-B08D-052C-A7DD-3261FD762C32}"/>
              </a:ext>
            </a:extLst>
          </p:cNvPr>
          <p:cNvSpPr txBox="1"/>
          <p:nvPr/>
        </p:nvSpPr>
        <p:spPr>
          <a:xfrm>
            <a:off x="1337187" y="5681603"/>
            <a:ext cx="99207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>
                <a:latin typeface="Helvetica"/>
                <a:cs typeface="Helvetica"/>
              </a:rPr>
              <a:t>Source: https://quantumgazette.blogspot.com/2014/02/understanding-quantum-entanglement.html</a:t>
            </a:r>
          </a:p>
        </p:txBody>
      </p:sp>
      <p:pic>
        <p:nvPicPr>
          <p:cNvPr id="3" name="Picture 2" descr="A diagram of a coin&#10;&#10;AI-generated content may be incorrect.">
            <a:extLst>
              <a:ext uri="{FF2B5EF4-FFF2-40B4-BE49-F238E27FC236}">
                <a16:creationId xmlns:a16="http://schemas.microsoft.com/office/drawing/2014/main" id="{9CDEA875-20A9-A576-23BE-B0EF770847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7440" y="1491278"/>
            <a:ext cx="7895272" cy="4114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3545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No-Cloning Theorem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Introduction to Quantum Computing: From a Layperson to a Programmer in 30 Steps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7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5C8F0A1D-3A35-437D-9345-1C2E031CDF90}"/>
                  </a:ext>
                </a:extLst>
              </p14:cNvPr>
              <p14:cNvContentPartPr/>
              <p14:nvPr/>
            </p14:nvContentPartPr>
            <p14:xfrm>
              <a:off x="3606249" y="4068578"/>
              <a:ext cx="360" cy="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5C8F0A1D-3A35-437D-9345-1C2E031CDF9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597249" y="4059578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D3B1AD14-C6FE-4419-886B-E3F00184FA5D}"/>
                  </a:ext>
                </a:extLst>
              </p14:cNvPr>
              <p14:cNvContentPartPr/>
              <p14:nvPr/>
            </p14:nvContentPartPr>
            <p14:xfrm>
              <a:off x="2445249" y="3811538"/>
              <a:ext cx="36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D3B1AD14-C6FE-4419-886B-E3F00184FA5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36249" y="3802538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A14DE25A-682C-42AC-9CED-8F0DD8AD9A09}"/>
              </a:ext>
            </a:extLst>
          </p:cNvPr>
          <p:cNvSpPr/>
          <p:nvPr/>
        </p:nvSpPr>
        <p:spPr>
          <a:xfrm>
            <a:off x="990600" y="2464662"/>
            <a:ext cx="105903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Times-Roman"/>
              </a:rPr>
              <a:t>Let the cloning operator be </a:t>
            </a:r>
            <a:r>
              <a:rPr lang="en-US" b="1" i="1" dirty="0">
                <a:latin typeface="MTMIB"/>
              </a:rPr>
              <a:t>L</a:t>
            </a:r>
            <a:r>
              <a:rPr lang="en-US" dirty="0">
                <a:latin typeface="Times-Roman"/>
              </a:rPr>
              <a:t>, which is an operator in the </a:t>
            </a:r>
            <a:r>
              <a:rPr lang="en-US" dirty="0">
                <a:latin typeface="TeX-bbm10"/>
              </a:rPr>
              <a:t>C</a:t>
            </a:r>
            <a:r>
              <a:rPr lang="en-US" sz="800" dirty="0">
                <a:latin typeface="Times-Roman"/>
              </a:rPr>
              <a:t>4 </a:t>
            </a:r>
            <a:r>
              <a:rPr lang="en-US" dirty="0">
                <a:latin typeface="Times-Roman"/>
              </a:rPr>
              <a:t>space. We have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E2D5366-ACEB-4AB4-B5BD-A09282F0F6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5800" y="1906914"/>
            <a:ext cx="2333951" cy="44773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4BDCF23-D969-4AF4-959A-66A2D1430D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95800" y="2871594"/>
            <a:ext cx="2648320" cy="40963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ADD5C1E-75C6-4F47-B52B-C5CB33DCE6CC}"/>
              </a:ext>
            </a:extLst>
          </p:cNvPr>
          <p:cNvSpPr txBox="1"/>
          <p:nvPr/>
        </p:nvSpPr>
        <p:spPr>
          <a:xfrm>
            <a:off x="990600" y="2185397"/>
            <a:ext cx="3427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Proof by contradiction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B8518A7-81D5-42E9-ADCE-BC5DEDF1CE6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4994" y="3576775"/>
            <a:ext cx="5779569" cy="1217889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84353DC-E068-43EF-9F1C-67BDEBFFC781}"/>
              </a:ext>
            </a:extLst>
          </p:cNvPr>
          <p:cNvCxnSpPr>
            <a:cxnSpLocks/>
          </p:cNvCxnSpPr>
          <p:nvPr/>
        </p:nvCxnSpPr>
        <p:spPr>
          <a:xfrm>
            <a:off x="6553200" y="3281226"/>
            <a:ext cx="0" cy="20615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4C611DA9-FE01-485C-97B5-1FA8D6CF502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41838" y="3433137"/>
            <a:ext cx="5315468" cy="101853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AA4F032-D5A8-4697-9EEC-7A19ACC6BF6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10400" y="4398202"/>
            <a:ext cx="3913366" cy="94460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B8BB864-BBB8-4E9B-9C1D-C3BE55EE7DD7}"/>
              </a:ext>
            </a:extLst>
          </p:cNvPr>
          <p:cNvSpPr txBox="1"/>
          <p:nvPr/>
        </p:nvSpPr>
        <p:spPr>
          <a:xfrm>
            <a:off x="4915036" y="5295274"/>
            <a:ext cx="27414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LHS Not equal to RHS</a:t>
            </a:r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2E285B5-7E0F-4235-82E8-C51F2789890A}"/>
              </a:ext>
            </a:extLst>
          </p:cNvPr>
          <p:cNvSpPr/>
          <p:nvPr/>
        </p:nvSpPr>
        <p:spPr>
          <a:xfrm>
            <a:off x="1676400" y="5741066"/>
            <a:ext cx="113534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Times-Roman"/>
              </a:rPr>
              <a:t>Therefore, </a:t>
            </a:r>
            <a:r>
              <a:rPr lang="en-US" i="1" dirty="0">
                <a:latin typeface="Times-Italic"/>
              </a:rPr>
              <a:t>it is possible to clone the basis states but NOT other superposition states</a:t>
            </a:r>
            <a:r>
              <a:rPr lang="en-US" dirty="0">
                <a:latin typeface="Times-Roman"/>
              </a:rPr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62992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93B390-883A-A5EE-4C08-C39FD77210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17C761C-0DAC-B27A-A3AF-AD7BF7B41D81}"/>
              </a:ext>
            </a:extLst>
          </p:cNvPr>
          <p:cNvSpPr txBox="1"/>
          <p:nvPr/>
        </p:nvSpPr>
        <p:spPr>
          <a:xfrm>
            <a:off x="701826" y="689902"/>
            <a:ext cx="3892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0B23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Quantum Circuit</a:t>
            </a:r>
          </a:p>
          <a:p>
            <a:pPr algn="ctr"/>
            <a:r>
              <a:rPr lang="en-US" sz="4000" dirty="0">
                <a:solidFill>
                  <a:srgbClr val="0B23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Example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7663BBE-754E-2DC4-9A03-B66A50A98EC4}"/>
              </a:ext>
            </a:extLst>
          </p:cNvPr>
          <p:cNvSpPr txBox="1"/>
          <p:nvPr/>
        </p:nvSpPr>
        <p:spPr>
          <a:xfrm>
            <a:off x="701826" y="5702623"/>
            <a:ext cx="40873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>
                <a:latin typeface="Helvetica"/>
                <a:cs typeface="Helvetica"/>
              </a:rPr>
              <a:t>Source: IBM </a:t>
            </a:r>
            <a:r>
              <a:rPr lang="en-US" sz="1600" dirty="0" err="1">
                <a:latin typeface="Helvetica"/>
                <a:cs typeface="Helvetica"/>
              </a:rPr>
              <a:t>Qiskit</a:t>
            </a:r>
            <a:r>
              <a:rPr lang="en-US" sz="1600" dirty="0">
                <a:latin typeface="Helvetica"/>
                <a:cs typeface="Helvetica"/>
              </a:rPr>
              <a:t> Library for Python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66CB493-E1B6-D400-5D0E-4DF7D4A039F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034456" y="221359"/>
            <a:ext cx="6926318" cy="639447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4AB4E24-776E-ED6D-00E2-81BD4237B1DE}"/>
              </a:ext>
            </a:extLst>
          </p:cNvPr>
          <p:cNvSpPr txBox="1"/>
          <p:nvPr/>
        </p:nvSpPr>
        <p:spPr>
          <a:xfrm>
            <a:off x="325992" y="2413094"/>
            <a:ext cx="4644079" cy="87203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457200" indent="-457200">
              <a:lnSpc>
                <a:spcPct val="150000"/>
              </a:lnSpc>
              <a:buSzPct val="75000"/>
              <a:buBlip>
                <a:blip r:embed="rId3"/>
              </a:buBlip>
            </a:pPr>
            <a:r>
              <a:rPr lang="en-US" dirty="0">
                <a:solidFill>
                  <a:srgbClr val="002060"/>
                </a:solidFill>
                <a:latin typeface="Arial"/>
                <a:cs typeface="Arial"/>
              </a:rPr>
              <a:t>Hadamard (H) gate creates equal superposition of two basis states. </a:t>
            </a:r>
          </a:p>
        </p:txBody>
      </p:sp>
    </p:spTree>
    <p:extLst>
      <p:ext uri="{BB962C8B-B14F-4D97-AF65-F5344CB8AC3E}">
        <p14:creationId xmlns:p14="http://schemas.microsoft.com/office/powerpoint/2010/main" val="32784618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3B091B-BF41-F109-CF9A-80845CB894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6655E9C-2237-7CB4-1624-6EE6CFB63462}"/>
              </a:ext>
            </a:extLst>
          </p:cNvPr>
          <p:cNvSpPr txBox="1"/>
          <p:nvPr/>
        </p:nvSpPr>
        <p:spPr>
          <a:xfrm>
            <a:off x="701826" y="689902"/>
            <a:ext cx="54906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0B23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Quantum Decoherence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406B37-9AE2-68B2-FB1C-6DDA4ACB9C9C}"/>
              </a:ext>
            </a:extLst>
          </p:cNvPr>
          <p:cNvSpPr txBox="1"/>
          <p:nvPr/>
        </p:nvSpPr>
        <p:spPr>
          <a:xfrm>
            <a:off x="701826" y="5583323"/>
            <a:ext cx="99207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>
                <a:latin typeface="Helvetica"/>
                <a:cs typeface="Helvetica"/>
              </a:rPr>
              <a:t>Source: https://jonathan-hui.medium.com/</a:t>
            </a:r>
          </a:p>
          <a:p>
            <a:pPr algn="l"/>
            <a:r>
              <a:rPr lang="en-US" sz="1600" dirty="0">
                <a:latin typeface="Helvetica"/>
                <a:cs typeface="Helvetica"/>
              </a:rPr>
              <a:t>qc-quantum-programming-implementation-issues-51e3a146645e</a:t>
            </a:r>
          </a:p>
        </p:txBody>
      </p:sp>
      <p:pic>
        <p:nvPicPr>
          <p:cNvPr id="5" name="Picture 4" descr="A diagram of a sphere with a diagram of a sphere and a diagram of a sphere with a diagram of a sphere and a diagram of a sphere with a diagram of a sphere and a diagram of&#10;&#10;AI-generated content may be incorrect.">
            <a:extLst>
              <a:ext uri="{FF2B5EF4-FFF2-40B4-BE49-F238E27FC236}">
                <a16:creationId xmlns:a16="http://schemas.microsoft.com/office/drawing/2014/main" id="{39B92DA0-E67F-8666-A490-F99C2B3F02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6495" y="0"/>
            <a:ext cx="4525505" cy="6858000"/>
          </a:xfrm>
          <a:prstGeom prst="rect">
            <a:avLst/>
          </a:prstGeom>
        </p:spPr>
      </p:pic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DAE3918-B9D8-4E2F-6FFA-6E7DC8A982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97" y="1668173"/>
            <a:ext cx="7249274" cy="30885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00899D1-17D0-9320-5354-68A4FC61369A}"/>
              </a:ext>
            </a:extLst>
          </p:cNvPr>
          <p:cNvSpPr txBox="1"/>
          <p:nvPr/>
        </p:nvSpPr>
        <p:spPr>
          <a:xfrm>
            <a:off x="701826" y="4897439"/>
            <a:ext cx="99207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>
                <a:latin typeface="Helvetica"/>
                <a:cs typeface="Helvetica"/>
              </a:rPr>
              <a:t>Source: https://quantum.ibm.com/services/</a:t>
            </a:r>
          </a:p>
          <a:p>
            <a:pPr algn="l"/>
            <a:r>
              <a:rPr lang="en-US" sz="1600" dirty="0" err="1">
                <a:latin typeface="Helvetica"/>
                <a:cs typeface="Helvetica"/>
              </a:rPr>
              <a:t>resources?system</a:t>
            </a:r>
            <a:r>
              <a:rPr lang="en-US" sz="1600" dirty="0">
                <a:latin typeface="Helvetica"/>
                <a:cs typeface="Helvetica"/>
              </a:rPr>
              <a:t>=</a:t>
            </a:r>
            <a:r>
              <a:rPr lang="en-US" sz="1600" dirty="0" err="1">
                <a:latin typeface="Helvetica"/>
                <a:cs typeface="Helvetica"/>
              </a:rPr>
              <a:t>ibm_marrakesh</a:t>
            </a:r>
            <a:r>
              <a:rPr lang="en-US" sz="1600" dirty="0">
                <a:latin typeface="Helvetica"/>
                <a:cs typeface="Helvetica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72868878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sz="2800" dirty="0">
            <a:solidFill>
              <a:srgbClr val="F26000"/>
            </a:solidFill>
            <a:latin typeface="Helvetica"/>
            <a:cs typeface="Helvetic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4.xml><?xml version="1.0" encoding="utf-8"?>
<a:theme xmlns:a="http://schemas.openxmlformats.org/drawingml/2006/main" name="GestaltVTI">
  <a:themeElements>
    <a:clrScheme name="Gestalt">
      <a:dk1>
        <a:srgbClr val="000000"/>
      </a:dk1>
      <a:lt1>
        <a:sysClr val="window" lastClr="FFFFFF"/>
      </a:lt1>
      <a:dk2>
        <a:srgbClr val="262626"/>
      </a:dk2>
      <a:lt2>
        <a:srgbClr val="F7F7F7"/>
      </a:lt2>
      <a:accent1>
        <a:srgbClr val="EBA000"/>
      </a:accent1>
      <a:accent2>
        <a:srgbClr val="00BAC8"/>
      </a:accent2>
      <a:accent3>
        <a:srgbClr val="E64823"/>
      </a:accent3>
      <a:accent4>
        <a:srgbClr val="4D5AFF"/>
      </a:accent4>
      <a:accent5>
        <a:srgbClr val="FE5D21"/>
      </a:accent5>
      <a:accent6>
        <a:srgbClr val="00C777"/>
      </a:accent6>
      <a:hlink>
        <a:srgbClr val="2998E3"/>
      </a:hlink>
      <a:folHlink>
        <a:srgbClr val="939393"/>
      </a:folHlink>
    </a:clrScheme>
    <a:fontScheme name="Gestalt">
      <a:majorFont>
        <a:latin typeface="Bierstadt"/>
        <a:ea typeface=""/>
        <a:cs typeface=""/>
      </a:majorFont>
      <a:minorFont>
        <a:latin typeface="Bierstad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GestaltVTI" id="{4F87C71D-53D1-4B71-BF97-FD0EA4B25665}" vid="{A110AFC4-8D8A-4C02-8885-7BA370B379B5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4638</TotalTime>
  <Words>1036</Words>
  <Application>Microsoft Office PowerPoint</Application>
  <PresentationFormat>Widescreen</PresentationFormat>
  <Paragraphs>150</Paragraphs>
  <Slides>21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21</vt:i4>
      </vt:variant>
    </vt:vector>
  </HeadingPairs>
  <TitlesOfParts>
    <vt:vector size="38" baseType="lpstr">
      <vt:lpstr>Aptos</vt:lpstr>
      <vt:lpstr>Aptos Display</vt:lpstr>
      <vt:lpstr>Arial</vt:lpstr>
      <vt:lpstr>Bierstadt</vt:lpstr>
      <vt:lpstr>Calibri</vt:lpstr>
      <vt:lpstr>Calibri Light</vt:lpstr>
      <vt:lpstr>Cambria Math</vt:lpstr>
      <vt:lpstr>Helvetica</vt:lpstr>
      <vt:lpstr>MTMIB</vt:lpstr>
      <vt:lpstr>TeX-bbm10</vt:lpstr>
      <vt:lpstr>Times New Roman</vt:lpstr>
      <vt:lpstr>Times-Italic</vt:lpstr>
      <vt:lpstr>Times-Roman</vt:lpstr>
      <vt:lpstr>1_Office Theme</vt:lpstr>
      <vt:lpstr>Retrospect</vt:lpstr>
      <vt:lpstr>Office Theme</vt:lpstr>
      <vt:lpstr>GestaltVTI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No-Cloning Theorem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Staggered Quantum Recurrent Neural Network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hhh</dc:title>
  <dc:creator>Maria Castro</dc:creator>
  <cp:lastModifiedBy>Rob Grau</cp:lastModifiedBy>
  <cp:revision>13</cp:revision>
  <dcterms:created xsi:type="dcterms:W3CDTF">2021-06-29T17:30:33Z</dcterms:created>
  <dcterms:modified xsi:type="dcterms:W3CDTF">2025-05-07T20:49:43Z</dcterms:modified>
</cp:coreProperties>
</file>